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4" r:id="rId2"/>
    <p:sldId id="266" r:id="rId3"/>
    <p:sldId id="275" r:id="rId4"/>
    <p:sldId id="276" r:id="rId5"/>
    <p:sldId id="269" r:id="rId6"/>
    <p:sldId id="274" r:id="rId7"/>
    <p:sldId id="286" r:id="rId8"/>
    <p:sldId id="277" r:id="rId9"/>
    <p:sldId id="284" r:id="rId10"/>
    <p:sldId id="268" r:id="rId11"/>
    <p:sldId id="291" r:id="rId12"/>
    <p:sldId id="298" r:id="rId13"/>
    <p:sldId id="299" r:id="rId14"/>
    <p:sldId id="303" r:id="rId15"/>
    <p:sldId id="290" r:id="rId16"/>
    <p:sldId id="296" r:id="rId17"/>
    <p:sldId id="293" r:id="rId18"/>
    <p:sldId id="308" r:id="rId19"/>
    <p:sldId id="297" r:id="rId20"/>
    <p:sldId id="300" r:id="rId21"/>
    <p:sldId id="301" r:id="rId22"/>
    <p:sldId id="302" r:id="rId23"/>
    <p:sldId id="320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1" r:id="rId37"/>
    <p:sldId id="32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0000"/>
    <a:srgbClr val="E7E6E6"/>
    <a:srgbClr val="CFE7F1"/>
    <a:srgbClr val="4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3568"/>
  </p:normalViewPr>
  <p:slideViewPr>
    <p:cSldViewPr snapToGrid="0" snapToObjects="1">
      <p:cViewPr>
        <p:scale>
          <a:sx n="98" d="100"/>
          <a:sy n="98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FC43-7065-F348-8836-4FD247176936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8827-50F8-FA48-AA76-4283E737E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6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58827-50F8-FA48-AA76-4283E737E7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92" y="51313"/>
            <a:ext cx="10708216" cy="9687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92" y="1500614"/>
            <a:ext cx="10708216" cy="45804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39777" y="979865"/>
            <a:ext cx="10712449" cy="450849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7241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E163-DB95-D24D-8C95-263DECB1FC3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145C-B6CD-3A4D-90B9-B3933EEEBE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203200" y="1042147"/>
            <a:ext cx="447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921912" y="1299233"/>
            <a:ext cx="4434360" cy="685800"/>
            <a:chOff x="6890780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51234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7880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0637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3394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6150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8907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845667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41189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6841594" y="2128746"/>
            <a:ext cx="4594996" cy="1380283"/>
            <a:chOff x="5448258" y="1743915"/>
            <a:chExt cx="3446247" cy="1380285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19858" y="2286000"/>
              <a:ext cx="87634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012393" y="2286000"/>
              <a:ext cx="882112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Mac</a:t>
              </a:r>
            </a:p>
            <a:p>
              <a:pPr algn="ctr" defTabSz="609251">
                <a:defRPr/>
              </a:pPr>
              <a:r>
                <a:rPr lang="en-US" sz="2200" dirty="0">
                  <a:solidFill>
                    <a:schemeClr val="tx1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448258" y="2286000"/>
              <a:ext cx="1027515" cy="838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200" dirty="0" smtClean="0">
                  <a:solidFill>
                    <a:schemeClr val="tx1"/>
                  </a:solidFill>
                  <a:latin typeface="Calibri"/>
                </a:rPr>
                <a:t>Windows</a:t>
              </a:r>
              <a:endParaRPr lang="en-US" sz="22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6497895" y="2526268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7685139" y="2514599"/>
              <a:ext cx="327254" cy="4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35" name="Group 52"/>
            <p:cNvGrpSpPr>
              <a:grpSpLocks/>
            </p:cNvGrpSpPr>
            <p:nvPr/>
          </p:nvGrpSpPr>
          <p:grpSpPr bwMode="auto">
            <a:xfrm>
              <a:off x="5943600" y="1743915"/>
              <a:ext cx="2590800" cy="461666"/>
              <a:chOff x="6019800" y="3115515"/>
              <a:chExt cx="2590800" cy="461666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19800" y="3368421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115515"/>
                <a:ext cx="1665360" cy="46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defTabSz="609251" eaLnBrk="1" hangingPunct="1"/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00" y="4536072"/>
            <a:ext cx="1738954" cy="130421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 bwMode="auto">
          <a:xfrm>
            <a:off x="7615092" y="4118280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dirty="0" smtClean="0">
                <a:solidFill>
                  <a:prstClr val="white"/>
                </a:solidFill>
                <a:latin typeface="+mn-lt"/>
              </a:rPr>
              <a:t>Microprocessors</a:t>
            </a:r>
            <a:endParaRPr lang="en-US" dirty="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743" y="1946787"/>
            <a:ext cx="7974932" cy="4053967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White-Box Switch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2269" y="2520796"/>
            <a:ext cx="1685925" cy="130016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(Control)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296" y="2197510"/>
            <a:ext cx="4191007" cy="193157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Network </a:t>
            </a:r>
            <a:r>
              <a:rPr lang="en-US" sz="2000" smtClean="0">
                <a:solidFill>
                  <a:schemeClr val="tx1"/>
                </a:solidFill>
              </a:rPr>
              <a:t>Processing Unit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542303" y="3056577"/>
            <a:ext cx="1129966" cy="2286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1296" y="4963523"/>
            <a:ext cx="4191007" cy="82391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48x40G </a:t>
            </a:r>
            <a:r>
              <a:rPr lang="en-US" dirty="0" smtClean="0">
                <a:solidFill>
                  <a:schemeClr val="tx1"/>
                </a:solidFill>
              </a:rPr>
              <a:t>SFP+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(Ports 1~48)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735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547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3601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07439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7446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Up-Down Arrow 14"/>
          <p:cNvSpPr/>
          <p:nvPr/>
        </p:nvSpPr>
        <p:spPr>
          <a:xfrm>
            <a:off x="3266582" y="4129089"/>
            <a:ext cx="360434" cy="834434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03935" y="591026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6968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8239" y="43665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1652" y="324088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PCIe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84275" y="3457809"/>
            <a:ext cx="3918353" cy="566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 (Packet Buffers)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64503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71709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634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00975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0834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1667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4362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51952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0364" y="2707827"/>
            <a:ext cx="238126" cy="580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03331" y="2628885"/>
            <a:ext cx="3899297" cy="764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664503" y="2707827"/>
            <a:ext cx="3523987" cy="580070"/>
          </a:xfrm>
          <a:prstGeom prst="rightArrow">
            <a:avLst>
              <a:gd name="adj1" fmla="val 50000"/>
              <a:gd name="adj2" fmla="val 34745"/>
            </a:avLst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3675" y="627959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 Network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4" idx="2"/>
            <a:endCxn id="14" idx="1"/>
          </p:cNvCxnSpPr>
          <p:nvPr/>
        </p:nvCxnSpPr>
        <p:spPr>
          <a:xfrm>
            <a:off x="6104505" y="1701920"/>
            <a:ext cx="2781" cy="14118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1336" y="1332588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Management Network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856957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652170" y="5782672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16218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40056" y="5772844"/>
            <a:ext cx="0" cy="45620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18839" y="3605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228527" y="2539679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120389" y="2539679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156435" y="2539679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192481" y="2539679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581895" y="2539679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084343" y="2539679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813152" y="3668687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777107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741061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705015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668969" y="3668687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434192" y="1954904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9994169" y="1954903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831510" y="-133975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302630" y="1954903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grpSp>
        <p:nvGrpSpPr>
          <p:cNvPr id="339" name="Group 338"/>
          <p:cNvGrpSpPr/>
          <p:nvPr/>
        </p:nvGrpSpPr>
        <p:grpSpPr>
          <a:xfrm>
            <a:off x="263236" y="2595099"/>
            <a:ext cx="318659" cy="2133613"/>
            <a:chOff x="263236" y="2595099"/>
            <a:chExt cx="318659" cy="2133613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/>
          <p:cNvGrpSpPr/>
          <p:nvPr/>
        </p:nvGrpSpPr>
        <p:grpSpPr>
          <a:xfrm>
            <a:off x="11320052" y="2595098"/>
            <a:ext cx="318659" cy="2133613"/>
            <a:chOff x="263236" y="2595099"/>
            <a:chExt cx="318659" cy="2133613"/>
          </a:xfrm>
        </p:grpSpPr>
        <p:cxnSp>
          <p:nvCxnSpPr>
            <p:cNvPr id="341" name="Straight Arrow Connector 340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8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own Arrow 191"/>
          <p:cNvSpPr/>
          <p:nvPr/>
        </p:nvSpPr>
        <p:spPr>
          <a:xfrm>
            <a:off x="5999263" y="2073008"/>
            <a:ext cx="179162" cy="113499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Document 360"/>
          <p:cNvSpPr/>
          <p:nvPr/>
        </p:nvSpPr>
        <p:spPr>
          <a:xfrm>
            <a:off x="3347048" y="138546"/>
            <a:ext cx="5536378" cy="2097753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380932" y="3897433"/>
            <a:ext cx="1548580" cy="2258016"/>
            <a:chOff x="2782706" y="2539679"/>
            <a:chExt cx="1548580" cy="2258016"/>
          </a:xfrm>
        </p:grpSpPr>
        <p:sp>
          <p:nvSpPr>
            <p:cNvPr id="4" name="Rectangle 3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7" name="Trapezoid 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5" name="Trapezoid 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7" name="Group 16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0" name="Trapezoid 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25" name="Trapezoid 2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0" name="Trapezoid 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35" name="Trapezoid 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8272794" y="3897433"/>
            <a:ext cx="1548580" cy="2258016"/>
            <a:chOff x="2782706" y="2539679"/>
            <a:chExt cx="1548580" cy="2258016"/>
          </a:xfrm>
        </p:grpSpPr>
        <p:sp>
          <p:nvSpPr>
            <p:cNvPr id="39" name="Rectangle 38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8" name="Trapezoid 6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4" name="Trapezoid 6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60" name="Trapezoid 5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6" name="Trapezoid 5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52" name="Trapezoid 5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48" name="Trapezoid 4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6308840" y="3897433"/>
            <a:ext cx="1548580" cy="2258016"/>
            <a:chOff x="2782706" y="2539679"/>
            <a:chExt cx="1548580" cy="2258016"/>
          </a:xfrm>
        </p:grpSpPr>
        <p:sp>
          <p:nvSpPr>
            <p:cNvPr id="71" name="Rectangle 70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00" name="Trapezoid 9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6" name="Trapezoid 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92" name="Trapezoid 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8" name="Trapezoid 8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6" name="Group 75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4" name="Trapezoid 8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80" name="Trapezoid 7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4344886" y="3897433"/>
            <a:ext cx="1548580" cy="2258016"/>
            <a:chOff x="2782706" y="2539679"/>
            <a:chExt cx="1548580" cy="2258016"/>
          </a:xfrm>
        </p:grpSpPr>
        <p:sp>
          <p:nvSpPr>
            <p:cNvPr id="103" name="Rectangle 102"/>
            <p:cNvSpPr/>
            <p:nvPr/>
          </p:nvSpPr>
          <p:spPr>
            <a:xfrm>
              <a:off x="2782706" y="2539679"/>
              <a:ext cx="1548580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58908" y="2608954"/>
              <a:ext cx="1454638" cy="307777"/>
              <a:chOff x="2858908" y="2608954"/>
              <a:chExt cx="1454638" cy="307777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32" name="Trapezoid 13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>
              <a:off x="2858908" y="2972151"/>
              <a:ext cx="1454638" cy="307777"/>
              <a:chOff x="2858908" y="2608954"/>
              <a:chExt cx="1454638" cy="30777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8" name="Trapezoid 12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2858908" y="3342623"/>
              <a:ext cx="1454638" cy="307777"/>
              <a:chOff x="2858908" y="2608954"/>
              <a:chExt cx="1454638" cy="30777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4" name="Trapezoid 12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2858908" y="3713095"/>
              <a:ext cx="1454638" cy="307777"/>
              <a:chOff x="2858908" y="2608954"/>
              <a:chExt cx="1454638" cy="307777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20" name="Trapezoid 11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858908" y="4078905"/>
              <a:ext cx="1454638" cy="307777"/>
              <a:chOff x="2858908" y="2608954"/>
              <a:chExt cx="1454638" cy="30777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6" name="Trapezoid 11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2858908" y="4431884"/>
              <a:ext cx="1454638" cy="307777"/>
              <a:chOff x="2858908" y="2608954"/>
              <a:chExt cx="1454638" cy="30777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858908" y="2612592"/>
                <a:ext cx="958021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3837710" y="2608954"/>
                <a:ext cx="475836" cy="307777"/>
                <a:chOff x="3837710" y="2608954"/>
                <a:chExt cx="475836" cy="307777"/>
              </a:xfrm>
            </p:grpSpPr>
            <p:sp>
              <p:nvSpPr>
                <p:cNvPr id="112" name="Trapezoid 11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837710" y="2608954"/>
                  <a:ext cx="475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ALU</a:t>
                  </a:r>
                  <a:endParaRPr lang="en-US" sz="1400" dirty="0"/>
                </a:p>
              </p:txBody>
            </p:sp>
          </p:grpSp>
        </p:grpSp>
      </p:grpSp>
      <p:grpSp>
        <p:nvGrpSpPr>
          <p:cNvPr id="199" name="Group 198"/>
          <p:cNvGrpSpPr/>
          <p:nvPr/>
        </p:nvGrpSpPr>
        <p:grpSpPr>
          <a:xfrm>
            <a:off x="734300" y="3897433"/>
            <a:ext cx="1231257" cy="2258016"/>
            <a:chOff x="415635" y="2539679"/>
            <a:chExt cx="1231257" cy="2258016"/>
          </a:xfrm>
        </p:grpSpPr>
        <p:sp>
          <p:nvSpPr>
            <p:cNvPr id="135" name="Rectangle 134"/>
            <p:cNvSpPr/>
            <p:nvPr/>
          </p:nvSpPr>
          <p:spPr>
            <a:xfrm>
              <a:off x="415635" y="2539679"/>
              <a:ext cx="1231257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urved Connector 173"/>
            <p:cNvCxnSpPr>
              <a:stCxn id="168" idx="0"/>
              <a:endCxn id="169" idx="0"/>
            </p:cNvCxnSpPr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>
              <a:stCxn id="168" idx="4"/>
              <a:endCxn id="170" idx="0"/>
            </p:cNvCxnSpPr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>
              <a:stCxn id="169" idx="6"/>
              <a:endCxn id="169" idx="5"/>
            </p:cNvCxnSpPr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69" idx="4"/>
              <a:endCxn id="171" idx="7"/>
            </p:cNvCxnSpPr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endCxn id="172" idx="0"/>
            </p:cNvCxnSpPr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172" idx="2"/>
              <a:endCxn id="171" idx="6"/>
            </p:cNvCxnSpPr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10236748" y="3897433"/>
            <a:ext cx="1231257" cy="2258016"/>
            <a:chOff x="9959648" y="2543981"/>
            <a:chExt cx="1231257" cy="2258016"/>
          </a:xfrm>
        </p:grpSpPr>
        <p:sp>
          <p:nvSpPr>
            <p:cNvPr id="167" name="Rectangle 16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7" name="Elbow Connector 25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85" name="Elbow Connector 284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91" name="Elbow Connector 29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97" name="Elbow Connector 29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4" name="Straight Arrow Connector 303"/>
          <p:cNvCxnSpPr>
            <a:stCxn id="135" idx="3"/>
            <a:endCxn id="4" idx="1"/>
          </p:cNvCxnSpPr>
          <p:nvPr/>
        </p:nvCxnSpPr>
        <p:spPr>
          <a:xfrm>
            <a:off x="1965557" y="5026441"/>
            <a:ext cx="415375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4" idx="3"/>
            <a:endCxn id="103" idx="1"/>
          </p:cNvCxnSpPr>
          <p:nvPr/>
        </p:nvCxnSpPr>
        <p:spPr>
          <a:xfrm>
            <a:off x="3929512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03" idx="3"/>
            <a:endCxn id="71" idx="1"/>
          </p:cNvCxnSpPr>
          <p:nvPr/>
        </p:nvCxnSpPr>
        <p:spPr>
          <a:xfrm>
            <a:off x="5893466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71" idx="3"/>
            <a:endCxn id="39" idx="1"/>
          </p:cNvCxnSpPr>
          <p:nvPr/>
        </p:nvCxnSpPr>
        <p:spPr>
          <a:xfrm>
            <a:off x="7857420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39" idx="3"/>
            <a:endCxn id="167" idx="1"/>
          </p:cNvCxnSpPr>
          <p:nvPr/>
        </p:nvCxnSpPr>
        <p:spPr>
          <a:xfrm>
            <a:off x="9821374" y="5026441"/>
            <a:ext cx="415374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/>
          <p:cNvSpPr txBox="1"/>
          <p:nvPr/>
        </p:nvSpPr>
        <p:spPr>
          <a:xfrm>
            <a:off x="586597" y="3312658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smtClean="0"/>
              <a:t>Parser</a:t>
            </a:r>
            <a:endParaRPr lang="en-US" sz="1600" dirty="0"/>
          </a:p>
        </p:txBody>
      </p:sp>
      <p:sp>
        <p:nvSpPr>
          <p:cNvPr id="318" name="TextBox 317"/>
          <p:cNvSpPr txBox="1"/>
          <p:nvPr/>
        </p:nvSpPr>
        <p:spPr>
          <a:xfrm>
            <a:off x="10146574" y="3312657"/>
            <a:ext cx="141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Programmable</a:t>
            </a:r>
          </a:p>
          <a:p>
            <a:pPr algn="ctr"/>
            <a:r>
              <a:rPr lang="en-US" sz="1600" dirty="0" err="1" smtClean="0"/>
              <a:t>Deparser</a:t>
            </a:r>
            <a:endParaRPr lang="en-US" sz="1600" dirty="0"/>
          </a:p>
        </p:txBody>
      </p:sp>
      <p:sp>
        <p:nvSpPr>
          <p:cNvPr id="320" name="Right Brace 319"/>
          <p:cNvSpPr/>
          <p:nvPr/>
        </p:nvSpPr>
        <p:spPr>
          <a:xfrm rot="16200000">
            <a:off x="5983915" y="18002"/>
            <a:ext cx="216737" cy="7422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4455035" y="3312657"/>
            <a:ext cx="3300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Programmable Match-Action Pipeline</a:t>
            </a:r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5624269" y="235360"/>
            <a:ext cx="973394" cy="6489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  <a:r>
              <a:rPr lang="en-US" smtClean="0"/>
              <a:t>Pv4</a:t>
            </a: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624269" y="1256118"/>
            <a:ext cx="973394" cy="6489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3832726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415812" y="745739"/>
            <a:ext cx="973394" cy="6489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cxnSp>
        <p:nvCxnSpPr>
          <p:cNvPr id="189" name="Straight Arrow Connector 188"/>
          <p:cNvCxnSpPr>
            <a:stCxn id="189" idx="1"/>
          </p:cNvCxnSpPr>
          <p:nvPr/>
        </p:nvCxnSpPr>
        <p:spPr>
          <a:xfrm flipH="1" flipV="1">
            <a:off x="3465871" y="1070203"/>
            <a:ext cx="366855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1" idx="3"/>
          </p:cNvCxnSpPr>
          <p:nvPr/>
        </p:nvCxnSpPr>
        <p:spPr>
          <a:xfrm flipV="1">
            <a:off x="8389206" y="1070203"/>
            <a:ext cx="3713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6178425" y="2365415"/>
            <a:ext cx="326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 Compiler</a:t>
            </a:r>
            <a:r>
              <a:rPr lang="en-US" dirty="0" smtClean="0"/>
              <a:t>: Allocates resources</a:t>
            </a:r>
          </a:p>
          <a:p>
            <a:r>
              <a:rPr lang="en-US" dirty="0" smtClean="0"/>
              <a:t>to realize the pipeline</a:t>
            </a:r>
            <a:endParaRPr lang="en-US" dirty="0"/>
          </a:p>
        </p:txBody>
      </p:sp>
      <p:sp>
        <p:nvSpPr>
          <p:cNvPr id="196" name="Rectangle 195"/>
          <p:cNvSpPr/>
          <p:nvPr/>
        </p:nvSpPr>
        <p:spPr>
          <a:xfrm>
            <a:off x="2389239" y="3897422"/>
            <a:ext cx="1548580" cy="22580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348269" y="3897422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6301765" y="3897417"/>
            <a:ext cx="1548580" cy="2258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IPv4</a:t>
            </a:r>
            <a:endParaRPr lang="en-US" dirty="0"/>
          </a:p>
        </p:txBody>
      </p:sp>
      <p:sp>
        <p:nvSpPr>
          <p:cNvPr id="200" name="Rectangle 199"/>
          <p:cNvSpPr/>
          <p:nvPr/>
        </p:nvSpPr>
        <p:spPr>
          <a:xfrm>
            <a:off x="8277954" y="3888902"/>
            <a:ext cx="1560651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8277954" y="5017910"/>
            <a:ext cx="1560652" cy="11344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IPv6</a:t>
            </a:r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401786" y="3952849"/>
            <a:ext cx="318659" cy="2133613"/>
            <a:chOff x="263236" y="2595099"/>
            <a:chExt cx="318659" cy="2133613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11472467" y="3952853"/>
            <a:ext cx="318659" cy="2133613"/>
            <a:chOff x="263236" y="2595099"/>
            <a:chExt cx="318659" cy="2133613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263236" y="25950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263236" y="274749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263236" y="28999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263236" y="3052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63236" y="32047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263236" y="335710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263236" y="35095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63236" y="3661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63236" y="38143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63236" y="3966704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63236" y="41191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263236" y="4271509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236" y="44239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263236" y="4576307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263236" y="4728712"/>
              <a:ext cx="31865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Elbow Connector 236"/>
          <p:cNvCxnSpPr>
            <a:stCxn id="183" idx="3"/>
            <a:endCxn id="179" idx="1"/>
          </p:cNvCxnSpPr>
          <p:nvPr/>
        </p:nvCxnSpPr>
        <p:spPr>
          <a:xfrm flipV="1">
            <a:off x="4806120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>
            <a:endCxn id="181" idx="1"/>
          </p:cNvCxnSpPr>
          <p:nvPr/>
        </p:nvCxnSpPr>
        <p:spPr>
          <a:xfrm>
            <a:off x="4806120" y="1069607"/>
            <a:ext cx="818149" cy="5109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/>
          <p:cNvCxnSpPr>
            <a:stCxn id="179" idx="3"/>
            <a:endCxn id="184" idx="1"/>
          </p:cNvCxnSpPr>
          <p:nvPr/>
        </p:nvCxnSpPr>
        <p:spPr>
          <a:xfrm>
            <a:off x="6597663" y="559825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/>
          <p:cNvCxnSpPr>
            <a:stCxn id="181" idx="3"/>
            <a:endCxn id="184" idx="1"/>
          </p:cNvCxnSpPr>
          <p:nvPr/>
        </p:nvCxnSpPr>
        <p:spPr>
          <a:xfrm flipV="1">
            <a:off x="6597663" y="1070204"/>
            <a:ext cx="818149" cy="5103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1422609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Document 26"/>
          <p:cNvSpPr/>
          <p:nvPr/>
        </p:nvSpPr>
        <p:spPr>
          <a:xfrm>
            <a:off x="5407613" y="410186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forward.p4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5371441" y="594978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2801392" y="1130989"/>
            <a:ext cx="3298626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" idx="0"/>
          </p:cNvCxnSpPr>
          <p:nvPr/>
        </p:nvCxnSpPr>
        <p:spPr>
          <a:xfrm flipH="1">
            <a:off x="6086253" y="1130989"/>
            <a:ext cx="13765" cy="1357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0"/>
          </p:cNvCxnSpPr>
          <p:nvPr/>
        </p:nvCxnSpPr>
        <p:spPr>
          <a:xfrm flipH="1" flipV="1">
            <a:off x="204405" y="5076423"/>
            <a:ext cx="5859441" cy="8733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8" idx="0"/>
          </p:cNvCxnSpPr>
          <p:nvPr/>
        </p:nvCxnSpPr>
        <p:spPr>
          <a:xfrm flipH="1" flipV="1">
            <a:off x="1426478" y="5047762"/>
            <a:ext cx="4637368" cy="902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0"/>
          </p:cNvCxnSpPr>
          <p:nvPr/>
        </p:nvCxnSpPr>
        <p:spPr>
          <a:xfrm flipH="1" flipV="1">
            <a:off x="4165900" y="5062901"/>
            <a:ext cx="1897946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8" idx="0"/>
          </p:cNvCxnSpPr>
          <p:nvPr/>
        </p:nvCxnSpPr>
        <p:spPr>
          <a:xfrm flipH="1" flipV="1">
            <a:off x="5357586" y="5062901"/>
            <a:ext cx="706260" cy="886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8" idx="0"/>
          </p:cNvCxnSpPr>
          <p:nvPr/>
        </p:nvCxnSpPr>
        <p:spPr>
          <a:xfrm flipV="1">
            <a:off x="6063846" y="5042216"/>
            <a:ext cx="746875" cy="90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0"/>
          </p:cNvCxnSpPr>
          <p:nvPr/>
        </p:nvCxnSpPr>
        <p:spPr>
          <a:xfrm flipV="1">
            <a:off x="6063846" y="5058831"/>
            <a:ext cx="1966701" cy="890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8" idx="0"/>
          </p:cNvCxnSpPr>
          <p:nvPr/>
        </p:nvCxnSpPr>
        <p:spPr>
          <a:xfrm flipV="1">
            <a:off x="6063846" y="5057339"/>
            <a:ext cx="4682769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</p:cNvCxnSpPr>
          <p:nvPr/>
        </p:nvCxnSpPr>
        <p:spPr>
          <a:xfrm flipV="1">
            <a:off x="6063846" y="5057339"/>
            <a:ext cx="5866098" cy="892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382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87770" y="2494523"/>
            <a:ext cx="1276257" cy="2258016"/>
            <a:chOff x="3055028" y="2539679"/>
            <a:chExt cx="1276257" cy="2258016"/>
          </a:xfrm>
        </p:grpSpPr>
        <p:sp>
          <p:nvSpPr>
            <p:cNvPr id="77" name="Rectangle 76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6" name="Trapezoid 10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02" name="Trapezoid 1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8" name="Trapezoid 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4" name="Trapezoid 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90" name="Trapezoid 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86" name="Trapezoid 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08" name="Group 107"/>
          <p:cNvGrpSpPr/>
          <p:nvPr/>
        </p:nvGrpSpPr>
        <p:grpSpPr>
          <a:xfrm>
            <a:off x="2832568" y="2494523"/>
            <a:ext cx="1276257" cy="2258016"/>
            <a:chOff x="3055028" y="2539679"/>
            <a:chExt cx="1276257" cy="2258016"/>
          </a:xfrm>
        </p:grpSpPr>
        <p:sp>
          <p:nvSpPr>
            <p:cNvPr id="109" name="Rectangle 108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4" name="Trapezoid 13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30" name="Trapezoid 12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6" name="Trapezoid 12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22" name="Trapezoid 12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15" name="Group 114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18" name="Trapezoid 11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40" name="Group 139"/>
          <p:cNvGrpSpPr/>
          <p:nvPr/>
        </p:nvGrpSpPr>
        <p:grpSpPr>
          <a:xfrm>
            <a:off x="8095444" y="2494523"/>
            <a:ext cx="1276257" cy="2258016"/>
            <a:chOff x="3055028" y="2539679"/>
            <a:chExt cx="1276257" cy="2258016"/>
          </a:xfrm>
        </p:grpSpPr>
        <p:sp>
          <p:nvSpPr>
            <p:cNvPr id="141" name="Rectangle 140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70" name="Trapezoid 16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6" name="Trapezoid 16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62" name="Trapezoid 16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8" name="Trapezoid 15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4" name="Trapezoid 15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50" name="Trapezoid 14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>
            <a:off x="9424695" y="2494523"/>
            <a:ext cx="1276257" cy="2258016"/>
            <a:chOff x="3055028" y="2539679"/>
            <a:chExt cx="1276257" cy="2258016"/>
          </a:xfrm>
        </p:grpSpPr>
        <p:sp>
          <p:nvSpPr>
            <p:cNvPr id="173" name="Rectangle 17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02" name="Trapezoid 20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5" name="Group 17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8" name="Trapezoid 197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6" name="Group 17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4" name="Trapezoid 193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7" name="Group 17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90" name="Trapezoid 189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6" name="Trapezoid 18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179" name="Group 17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182" name="Trapezoid 18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217" name="Group 216"/>
          <p:cNvGrpSpPr/>
          <p:nvPr/>
        </p:nvGrpSpPr>
        <p:grpSpPr>
          <a:xfrm>
            <a:off x="6879663" y="2494523"/>
            <a:ext cx="1098522" cy="2258016"/>
            <a:chOff x="506862" y="2539679"/>
            <a:chExt cx="1098522" cy="2258016"/>
          </a:xfrm>
        </p:grpSpPr>
        <p:sp>
          <p:nvSpPr>
            <p:cNvPr id="218" name="Rectangle 217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9" name="Curved Connector 218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urved Connector 219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urved Connector 221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urved Connector 222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urved Connector 223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232445" y="2494523"/>
            <a:ext cx="1072597" cy="2258016"/>
            <a:chOff x="9959648" y="2543981"/>
            <a:chExt cx="1231257" cy="2258016"/>
          </a:xfrm>
        </p:grpSpPr>
        <p:sp>
          <p:nvSpPr>
            <p:cNvPr id="231" name="Rectangle 230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51" name="Elbow Connector 25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46" name="Elbow Connector 24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41" name="Elbow Connector 240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36" name="Elbow Connector 235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/>
          <p:cNvGrpSpPr/>
          <p:nvPr/>
        </p:nvGrpSpPr>
        <p:grpSpPr>
          <a:xfrm>
            <a:off x="10809107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cxnSp>
        <p:nvCxnSpPr>
          <p:cNvPr id="298" name="Straight Connector 297"/>
          <p:cNvCxnSpPr/>
          <p:nvPr/>
        </p:nvCxnSpPr>
        <p:spPr>
          <a:xfrm>
            <a:off x="416590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5357586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074661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8030547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6810721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32" idx="0"/>
          </p:cNvCxnSpPr>
          <p:nvPr/>
        </p:nvCxnSpPr>
        <p:spPr>
          <a:xfrm flipH="1">
            <a:off x="833083" y="1130989"/>
            <a:ext cx="5266935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2"/>
            <a:endCxn id="231" idx="0"/>
          </p:cNvCxnSpPr>
          <p:nvPr/>
        </p:nvCxnSpPr>
        <p:spPr>
          <a:xfrm flipH="1">
            <a:off x="4768744" y="1130989"/>
            <a:ext cx="1331274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18" idx="0"/>
          </p:cNvCxnSpPr>
          <p:nvPr/>
        </p:nvCxnSpPr>
        <p:spPr>
          <a:xfrm>
            <a:off x="6100018" y="1130989"/>
            <a:ext cx="1328906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7" idx="2"/>
            <a:endCxn id="257" idx="0"/>
          </p:cNvCxnSpPr>
          <p:nvPr/>
        </p:nvCxnSpPr>
        <p:spPr>
          <a:xfrm>
            <a:off x="6100018" y="1130989"/>
            <a:ext cx="5245388" cy="136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18260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11926075" y="2369889"/>
            <a:ext cx="3869" cy="26930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6100018" y="1130989"/>
            <a:ext cx="3271683" cy="1350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97413" y="5523942"/>
            <a:ext cx="1841933" cy="734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ASIC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97413" y="4497318"/>
            <a:ext cx="1841933" cy="734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Broadcom SDK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4697413" y="3470694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OF-DPA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697412" y="2444070"/>
            <a:ext cx="1841933" cy="7349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OF-Agent</a:t>
            </a:r>
          </a:p>
          <a:p>
            <a:pPr algn="ctr"/>
            <a:r>
              <a:rPr lang="en-US" b="1" dirty="0" smtClean="0"/>
              <a:t>(Indigo)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697412" y="1417446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Controller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21" idx="0"/>
          </p:cNvCxnSpPr>
          <p:nvPr/>
        </p:nvCxnSpPr>
        <p:spPr>
          <a:xfrm>
            <a:off x="5618379" y="2152404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9" idx="0"/>
          </p:cNvCxnSpPr>
          <p:nvPr/>
        </p:nvCxnSpPr>
        <p:spPr>
          <a:xfrm>
            <a:off x="5618380" y="4205652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2"/>
            <a:endCxn id="20" idx="0"/>
          </p:cNvCxnSpPr>
          <p:nvPr/>
        </p:nvCxnSpPr>
        <p:spPr>
          <a:xfrm>
            <a:off x="5618379" y="3179028"/>
            <a:ext cx="1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2"/>
            <a:endCxn id="18" idx="0"/>
          </p:cNvCxnSpPr>
          <p:nvPr/>
        </p:nvCxnSpPr>
        <p:spPr>
          <a:xfrm>
            <a:off x="5618380" y="5232276"/>
            <a:ext cx="0" cy="29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05745" y="2299855"/>
            <a:ext cx="2396837" cy="412865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14" y="412798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On-Switch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31014" y="1600259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Off-Switch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6915437" y="2479964"/>
            <a:ext cx="1831015" cy="887422"/>
            <a:chOff x="6915438" y="2658186"/>
            <a:chExt cx="1403400" cy="709200"/>
          </a:xfrm>
        </p:grpSpPr>
        <p:sp>
          <p:nvSpPr>
            <p:cNvPr id="43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48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53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54" name="Google Shape;551;p93"/>
          <p:cNvCxnSpPr>
            <a:stCxn id="82" idx="2"/>
            <a:endCxn id="4" idx="0"/>
          </p:cNvCxnSpPr>
          <p:nvPr/>
        </p:nvCxnSpPr>
        <p:spPr>
          <a:xfrm flipH="1">
            <a:off x="4379382" y="3393788"/>
            <a:ext cx="937" cy="49774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2;p93"/>
          <p:cNvCxnSpPr>
            <a:stCxn id="43" idx="2"/>
            <a:endCxn id="17" idx="0"/>
          </p:cNvCxnSpPr>
          <p:nvPr/>
        </p:nvCxnSpPr>
        <p:spPr>
          <a:xfrm>
            <a:off x="7830945" y="3367386"/>
            <a:ext cx="411" cy="50632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553;p93"/>
          <p:cNvSpPr txBox="1"/>
          <p:nvPr/>
        </p:nvSpPr>
        <p:spPr>
          <a:xfrm>
            <a:off x="3839911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ASIC 1</a:t>
            </a:r>
            <a:endParaRPr dirty="0"/>
          </a:p>
        </p:txBody>
      </p:sp>
      <p:sp>
        <p:nvSpPr>
          <p:cNvPr id="57" name="Google Shape;554;p93"/>
          <p:cNvSpPr txBox="1"/>
          <p:nvPr/>
        </p:nvSpPr>
        <p:spPr>
          <a:xfrm>
            <a:off x="7362250" y="4862782"/>
            <a:ext cx="855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ASIC 2</a:t>
            </a:r>
            <a:endParaRPr dirty="0"/>
          </a:p>
        </p:txBody>
      </p:sp>
      <p:sp>
        <p:nvSpPr>
          <p:cNvPr id="58" name="Google Shape;555;p93"/>
          <p:cNvSpPr txBox="1"/>
          <p:nvPr/>
        </p:nvSpPr>
        <p:spPr>
          <a:xfrm>
            <a:off x="1987190" y="2640511"/>
            <a:ext cx="967454" cy="60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Logical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56;p93"/>
          <p:cNvSpPr txBox="1"/>
          <p:nvPr/>
        </p:nvSpPr>
        <p:spPr>
          <a:xfrm>
            <a:off x="1854844" y="4043814"/>
            <a:ext cx="1099800" cy="68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Physical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</a:t>
            </a:r>
            <a:endParaRPr dirty="0"/>
          </a:p>
        </p:txBody>
      </p:sp>
      <p:cxnSp>
        <p:nvCxnSpPr>
          <p:cNvPr id="60" name="Google Shape;557;p93"/>
          <p:cNvCxnSpPr/>
          <p:nvPr/>
        </p:nvCxnSpPr>
        <p:spPr>
          <a:xfrm>
            <a:off x="2014900" y="3642388"/>
            <a:ext cx="7201623" cy="2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559;p93"/>
          <p:cNvCxnSpPr>
            <a:stCxn id="74" idx="2"/>
            <a:endCxn id="43" idx="0"/>
          </p:cNvCxnSpPr>
          <p:nvPr/>
        </p:nvCxnSpPr>
        <p:spPr>
          <a:xfrm>
            <a:off x="6050947" y="1882544"/>
            <a:ext cx="1779998" cy="59742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0;p93"/>
          <p:cNvCxnSpPr>
            <a:stCxn id="74" idx="2"/>
            <a:endCxn id="82" idx="0"/>
          </p:cNvCxnSpPr>
          <p:nvPr/>
        </p:nvCxnSpPr>
        <p:spPr>
          <a:xfrm flipH="1">
            <a:off x="4380319" y="1882544"/>
            <a:ext cx="1670628" cy="62382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4" name="Group 93"/>
          <p:cNvGrpSpPr/>
          <p:nvPr/>
        </p:nvGrpSpPr>
        <p:grpSpPr>
          <a:xfrm>
            <a:off x="6473899" y="3873714"/>
            <a:ext cx="2714914" cy="1020617"/>
            <a:chOff x="6487753" y="3954487"/>
            <a:chExt cx="2258700" cy="681300"/>
          </a:xfrm>
        </p:grpSpPr>
        <p:sp>
          <p:nvSpPr>
            <p:cNvPr id="17" name="Google Shape;513;p93"/>
            <p:cNvSpPr/>
            <p:nvPr/>
          </p:nvSpPr>
          <p:spPr>
            <a:xfrm>
              <a:off x="6487753" y="3954487"/>
              <a:ext cx="2258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4;p93"/>
            <p:cNvSpPr/>
            <p:nvPr/>
          </p:nvSpPr>
          <p:spPr>
            <a:xfrm>
              <a:off x="6567093" y="4206654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" name="Google Shape;515;p93"/>
            <p:cNvSpPr/>
            <p:nvPr/>
          </p:nvSpPr>
          <p:spPr>
            <a:xfrm>
              <a:off x="7847887" y="4033385"/>
              <a:ext cx="179700" cy="549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" name="Google Shape;516;p93"/>
            <p:cNvSpPr/>
            <p:nvPr/>
          </p:nvSpPr>
          <p:spPr>
            <a:xfrm>
              <a:off x="6844838" y="4214176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" name="Google Shape;517;p93"/>
            <p:cNvSpPr/>
            <p:nvPr/>
          </p:nvSpPr>
          <p:spPr>
            <a:xfrm>
              <a:off x="7169671" y="4000122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" name="Google Shape;518;p93"/>
            <p:cNvSpPr/>
            <p:nvPr/>
          </p:nvSpPr>
          <p:spPr>
            <a:xfrm>
              <a:off x="7169671" y="4422367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" name="Google Shape;519;p93"/>
            <p:cNvSpPr/>
            <p:nvPr/>
          </p:nvSpPr>
          <p:spPr>
            <a:xfrm>
              <a:off x="8154391" y="4028845"/>
              <a:ext cx="179700" cy="558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4" name="Google Shape;520;p93"/>
            <p:cNvSpPr/>
            <p:nvPr/>
          </p:nvSpPr>
          <p:spPr>
            <a:xfrm>
              <a:off x="8479184" y="4211238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25" name="Google Shape;521;p93"/>
            <p:cNvCxnSpPr/>
            <p:nvPr/>
          </p:nvCxnSpPr>
          <p:spPr>
            <a:xfrm>
              <a:off x="6746793" y="4300554"/>
              <a:ext cx="97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522;p93"/>
            <p:cNvCxnSpPr/>
            <p:nvPr/>
          </p:nvCxnSpPr>
          <p:spPr>
            <a:xfrm>
              <a:off x="8027587" y="4308035"/>
              <a:ext cx="126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523;p93"/>
            <p:cNvCxnSpPr/>
            <p:nvPr/>
          </p:nvCxnSpPr>
          <p:spPr>
            <a:xfrm rot="10800000" flipH="1">
              <a:off x="7024538" y="4093876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524;p93"/>
            <p:cNvCxnSpPr/>
            <p:nvPr/>
          </p:nvCxnSpPr>
          <p:spPr>
            <a:xfrm>
              <a:off x="7024538" y="4308076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525;p93"/>
            <p:cNvCxnSpPr/>
            <p:nvPr/>
          </p:nvCxnSpPr>
          <p:spPr>
            <a:xfrm>
              <a:off x="7349371" y="4094022"/>
              <a:ext cx="133500" cy="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527;p93"/>
            <p:cNvCxnSpPr/>
            <p:nvPr/>
          </p:nvCxnSpPr>
          <p:spPr>
            <a:xfrm rot="10800000" flipH="1">
              <a:off x="7349371" y="4308067"/>
              <a:ext cx="498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528;p93"/>
            <p:cNvCxnSpPr/>
            <p:nvPr/>
          </p:nvCxnSpPr>
          <p:spPr>
            <a:xfrm rot="10800000" flipH="1">
              <a:off x="8334091" y="4304995"/>
              <a:ext cx="1452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26;p93"/>
            <p:cNvSpPr/>
            <p:nvPr/>
          </p:nvSpPr>
          <p:spPr>
            <a:xfrm>
              <a:off x="7482810" y="4000903"/>
              <a:ext cx="179700" cy="1878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5" name="Google Shape;561;p93"/>
            <p:cNvCxnSpPr/>
            <p:nvPr/>
          </p:nvCxnSpPr>
          <p:spPr>
            <a:xfrm>
              <a:off x="7662510" y="4094803"/>
              <a:ext cx="185400" cy="213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5" name="Group 94"/>
          <p:cNvGrpSpPr/>
          <p:nvPr/>
        </p:nvGrpSpPr>
        <p:grpSpPr>
          <a:xfrm>
            <a:off x="2998915" y="3891533"/>
            <a:ext cx="2760934" cy="977211"/>
            <a:chOff x="3290013" y="3917120"/>
            <a:chExt cx="2369700" cy="681300"/>
          </a:xfrm>
        </p:grpSpPr>
        <p:sp>
          <p:nvSpPr>
            <p:cNvPr id="4" name="Google Shape;500;p93"/>
            <p:cNvSpPr/>
            <p:nvPr/>
          </p:nvSpPr>
          <p:spPr>
            <a:xfrm>
              <a:off x="3290013" y="3917120"/>
              <a:ext cx="2369700" cy="681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1;p93"/>
            <p:cNvSpPr/>
            <p:nvPr/>
          </p:nvSpPr>
          <p:spPr>
            <a:xfrm>
              <a:off x="418970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" name="Google Shape;502;p93"/>
            <p:cNvSpPr/>
            <p:nvPr/>
          </p:nvSpPr>
          <p:spPr>
            <a:xfrm>
              <a:off x="4514541" y="395523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" name="Google Shape;503;p93"/>
            <p:cNvSpPr/>
            <p:nvPr/>
          </p:nvSpPr>
          <p:spPr>
            <a:xfrm>
              <a:off x="4514541" y="4377478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" name="Google Shape;504;p93"/>
            <p:cNvSpPr/>
            <p:nvPr/>
          </p:nvSpPr>
          <p:spPr>
            <a:xfrm>
              <a:off x="4866889" y="3988541"/>
              <a:ext cx="179700" cy="5583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9" name="Google Shape;505;p93"/>
            <p:cNvSpPr/>
            <p:nvPr/>
          </p:nvSpPr>
          <p:spPr>
            <a:xfrm>
              <a:off x="5432078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0" name="Google Shape;506;p93"/>
            <p:cNvCxnSpPr/>
            <p:nvPr/>
          </p:nvCxnSpPr>
          <p:spPr>
            <a:xfrm rot="10800000" flipH="1">
              <a:off x="4369408" y="4048987"/>
              <a:ext cx="145200" cy="21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507;p93"/>
            <p:cNvCxnSpPr/>
            <p:nvPr/>
          </p:nvCxnSpPr>
          <p:spPr>
            <a:xfrm>
              <a:off x="4369408" y="4263187"/>
              <a:ext cx="1452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508;p93"/>
            <p:cNvCxnSpPr/>
            <p:nvPr/>
          </p:nvCxnSpPr>
          <p:spPr>
            <a:xfrm>
              <a:off x="4694241" y="4049133"/>
              <a:ext cx="172500" cy="21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509;p93"/>
            <p:cNvCxnSpPr/>
            <p:nvPr/>
          </p:nvCxnSpPr>
          <p:spPr>
            <a:xfrm rot="10800000" flipH="1">
              <a:off x="4694241" y="4267678"/>
              <a:ext cx="172500" cy="203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510;p93"/>
            <p:cNvSpPr/>
            <p:nvPr/>
          </p:nvSpPr>
          <p:spPr>
            <a:xfrm>
              <a:off x="5149483" y="4115755"/>
              <a:ext cx="179700" cy="2949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15" name="Google Shape;511;p93"/>
            <p:cNvCxnSpPr/>
            <p:nvPr/>
          </p:nvCxnSpPr>
          <p:spPr>
            <a:xfrm rot="10800000" flipH="1">
              <a:off x="5046589" y="4263191"/>
              <a:ext cx="102900" cy="4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512;p93"/>
            <p:cNvCxnSpPr/>
            <p:nvPr/>
          </p:nvCxnSpPr>
          <p:spPr>
            <a:xfrm>
              <a:off x="5329183" y="4263205"/>
              <a:ext cx="102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62;p93"/>
            <p:cNvSpPr/>
            <p:nvPr/>
          </p:nvSpPr>
          <p:spPr>
            <a:xfrm>
              <a:off x="3374961" y="416928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" name="Google Shape;563;p93"/>
            <p:cNvSpPr/>
            <p:nvPr/>
          </p:nvSpPr>
          <p:spPr>
            <a:xfrm>
              <a:off x="3752285" y="3952763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" name="Google Shape;564;p93"/>
            <p:cNvSpPr/>
            <p:nvPr/>
          </p:nvSpPr>
          <p:spPr>
            <a:xfrm>
              <a:off x="3752285" y="4375007"/>
              <a:ext cx="179700" cy="1878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69" name="Google Shape;565;p93"/>
            <p:cNvCxnSpPr/>
            <p:nvPr/>
          </p:nvCxnSpPr>
          <p:spPr>
            <a:xfrm rot="10800000" flipH="1">
              <a:off x="3554661" y="4046587"/>
              <a:ext cx="19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" name="Google Shape;566;p93"/>
            <p:cNvCxnSpPr/>
            <p:nvPr/>
          </p:nvCxnSpPr>
          <p:spPr>
            <a:xfrm>
              <a:off x="3554661" y="4263187"/>
              <a:ext cx="19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" name="Google Shape;567;p93"/>
            <p:cNvCxnSpPr/>
            <p:nvPr/>
          </p:nvCxnSpPr>
          <p:spPr>
            <a:xfrm>
              <a:off x="3931985" y="4046663"/>
              <a:ext cx="257700" cy="2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568;p93"/>
            <p:cNvCxnSpPr/>
            <p:nvPr/>
          </p:nvCxnSpPr>
          <p:spPr>
            <a:xfrm rot="10800000" flipH="1">
              <a:off x="3931985" y="4263107"/>
              <a:ext cx="257700" cy="20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4" name="Rounded Rectangle 73"/>
          <p:cNvSpPr/>
          <p:nvPr/>
        </p:nvSpPr>
        <p:spPr>
          <a:xfrm>
            <a:off x="4604391" y="1108367"/>
            <a:ext cx="2893111" cy="774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3464811" y="2506366"/>
            <a:ext cx="1831015" cy="887422"/>
            <a:chOff x="6915438" y="2658186"/>
            <a:chExt cx="1403400" cy="709200"/>
          </a:xfrm>
        </p:grpSpPr>
        <p:sp>
          <p:nvSpPr>
            <p:cNvPr id="82" name="Google Shape;540;p93"/>
            <p:cNvSpPr/>
            <p:nvPr/>
          </p:nvSpPr>
          <p:spPr>
            <a:xfrm>
              <a:off x="6915438" y="2658186"/>
              <a:ext cx="1403400" cy="7092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1;p93"/>
            <p:cNvSpPr/>
            <p:nvPr/>
          </p:nvSpPr>
          <p:spPr>
            <a:xfrm>
              <a:off x="6985053" y="2933371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4" name="Google Shape;542;p93"/>
            <p:cNvSpPr/>
            <p:nvPr/>
          </p:nvSpPr>
          <p:spPr>
            <a:xfrm>
              <a:off x="7336314" y="2714375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5" name="Google Shape;543;p93"/>
            <p:cNvSpPr/>
            <p:nvPr/>
          </p:nvSpPr>
          <p:spPr>
            <a:xfrm>
              <a:off x="7336314" y="3146369"/>
              <a:ext cx="194400" cy="192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6" name="Google Shape;544;p93"/>
            <p:cNvSpPr/>
            <p:nvPr/>
          </p:nvSpPr>
          <p:spPr>
            <a:xfrm>
              <a:off x="7717329" y="2748452"/>
              <a:ext cx="194400" cy="5715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87" name="Google Shape;545;p93"/>
            <p:cNvCxnSpPr/>
            <p:nvPr/>
          </p:nvCxnSpPr>
          <p:spPr>
            <a:xfrm rot="10800000" flipH="1">
              <a:off x="7179453" y="2810371"/>
              <a:ext cx="156900" cy="21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Google Shape;546;p93"/>
            <p:cNvCxnSpPr/>
            <p:nvPr/>
          </p:nvCxnSpPr>
          <p:spPr>
            <a:xfrm>
              <a:off x="7179453" y="3029371"/>
              <a:ext cx="156900" cy="21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547;p93"/>
            <p:cNvCxnSpPr/>
            <p:nvPr/>
          </p:nvCxnSpPr>
          <p:spPr>
            <a:xfrm>
              <a:off x="7530714" y="2810375"/>
              <a:ext cx="186600" cy="22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48;p93"/>
            <p:cNvCxnSpPr/>
            <p:nvPr/>
          </p:nvCxnSpPr>
          <p:spPr>
            <a:xfrm rot="10800000" flipH="1">
              <a:off x="7530714" y="3034169"/>
              <a:ext cx="186600" cy="20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549;p93"/>
            <p:cNvSpPr/>
            <p:nvPr/>
          </p:nvSpPr>
          <p:spPr>
            <a:xfrm>
              <a:off x="8022915" y="2878603"/>
              <a:ext cx="194400" cy="3018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cxnSp>
          <p:nvCxnSpPr>
            <p:cNvPr id="92" name="Google Shape;550;p93"/>
            <p:cNvCxnSpPr/>
            <p:nvPr/>
          </p:nvCxnSpPr>
          <p:spPr>
            <a:xfrm rot="10800000" flipH="1">
              <a:off x="7911729" y="3029402"/>
              <a:ext cx="111300" cy="4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" name="Down Arrow 33"/>
          <p:cNvSpPr/>
          <p:nvPr/>
        </p:nvSpPr>
        <p:spPr>
          <a:xfrm>
            <a:off x="1759529" y="3155533"/>
            <a:ext cx="135126" cy="10010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16235" y="3045370"/>
            <a:ext cx="1326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P4 Compiler</a:t>
            </a:r>
          </a:p>
          <a:p>
            <a:pPr algn="r"/>
            <a:r>
              <a:rPr lang="en-US" dirty="0"/>
              <a:t>m</a:t>
            </a:r>
            <a:r>
              <a:rPr lang="en-US" dirty="0" smtClean="0"/>
              <a:t>aps from</a:t>
            </a:r>
          </a:p>
          <a:p>
            <a:pPr algn="r"/>
            <a:r>
              <a:rPr lang="en-US" dirty="0" smtClean="0"/>
              <a:t>Logical to</a:t>
            </a:r>
          </a:p>
          <a:p>
            <a:pPr algn="r"/>
            <a:r>
              <a:rPr lang="en-US" dirty="0" smtClean="0"/>
              <a:t>Physical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80619" y="730059"/>
            <a:ext cx="7093974" cy="302094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endParaRPr lang="en-US" sz="2800" dirty="0" smtClean="0"/>
          </a:p>
          <a:p>
            <a:pPr algn="ctr">
              <a:spcBef>
                <a:spcPts val="600"/>
              </a:spcBef>
            </a:pPr>
            <a:r>
              <a:rPr lang="en-US" sz="2800" dirty="0" smtClean="0"/>
              <a:t>Stratum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3480619" y="3937819"/>
            <a:ext cx="7093974" cy="1509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 smtClean="0"/>
              <a:t>ONL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23069" y="4247536"/>
            <a:ext cx="2964427" cy="5456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SDK (Driver)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80003" y="4247534"/>
            <a:ext cx="2964427" cy="545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API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923069" y="5756787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 Chip(s)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80004" y="5776449"/>
            <a:ext cx="2964427" cy="4965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Peripheral(s)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4" idx="2"/>
            <a:endCxn id="47" idx="0"/>
          </p:cNvCxnSpPr>
          <p:nvPr/>
        </p:nvCxnSpPr>
        <p:spPr>
          <a:xfrm>
            <a:off x="8662217" y="4793225"/>
            <a:ext cx="1" cy="983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5" idx="0"/>
          </p:cNvCxnSpPr>
          <p:nvPr/>
        </p:nvCxnSpPr>
        <p:spPr>
          <a:xfrm flipH="1">
            <a:off x="5405283" y="4793225"/>
            <a:ext cx="7374" cy="963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2306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P4Runtime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76334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gNMI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29599" y="492251"/>
            <a:ext cx="1902543" cy="54568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gNOI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05283" y="1401113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Broker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2" idx="2"/>
            <a:endCxn id="55" idx="0"/>
          </p:cNvCxnSpPr>
          <p:nvPr/>
        </p:nvCxnSpPr>
        <p:spPr>
          <a:xfrm>
            <a:off x="4874341" y="1037940"/>
            <a:ext cx="215941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2"/>
            <a:endCxn id="55" idx="0"/>
          </p:cNvCxnSpPr>
          <p:nvPr/>
        </p:nvCxnSpPr>
        <p:spPr>
          <a:xfrm>
            <a:off x="7027606" y="1037940"/>
            <a:ext cx="6145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4" idx="2"/>
            <a:endCxn id="55" idx="0"/>
          </p:cNvCxnSpPr>
          <p:nvPr/>
        </p:nvCxnSpPr>
        <p:spPr>
          <a:xfrm flipH="1">
            <a:off x="7033751" y="1037940"/>
            <a:ext cx="2147120" cy="36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23069" y="2696509"/>
            <a:ext cx="3256935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Abstraction Managers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474971" y="2696509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 Manager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474971" y="2091815"/>
            <a:ext cx="2657171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Chassis Manager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55" idx="2"/>
            <a:endCxn id="74" idx="0"/>
          </p:cNvCxnSpPr>
          <p:nvPr/>
        </p:nvCxnSpPr>
        <p:spPr>
          <a:xfrm>
            <a:off x="7033751" y="1806695"/>
            <a:ext cx="1769806" cy="285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4" idx="2"/>
            <a:endCxn id="72" idx="0"/>
          </p:cNvCxnSpPr>
          <p:nvPr/>
        </p:nvCxnSpPr>
        <p:spPr>
          <a:xfrm>
            <a:off x="8803557" y="2497397"/>
            <a:ext cx="0" cy="199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2"/>
          </p:cNvCxnSpPr>
          <p:nvPr/>
        </p:nvCxnSpPr>
        <p:spPr>
          <a:xfrm flipH="1">
            <a:off x="8797413" y="3102091"/>
            <a:ext cx="6144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2" idx="2"/>
          </p:cNvCxnSpPr>
          <p:nvPr/>
        </p:nvCxnSpPr>
        <p:spPr>
          <a:xfrm flipH="1">
            <a:off x="5551536" y="3102091"/>
            <a:ext cx="1" cy="1145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923069" y="2085656"/>
            <a:ext cx="1768577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Manager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986614" y="2085656"/>
            <a:ext cx="1193389" cy="4055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cxnSp>
        <p:nvCxnSpPr>
          <p:cNvPr id="88" name="Straight Arrow Connector 87"/>
          <p:cNvCxnSpPr>
            <a:endCxn id="85" idx="0"/>
          </p:cNvCxnSpPr>
          <p:nvPr/>
        </p:nvCxnSpPr>
        <p:spPr>
          <a:xfrm>
            <a:off x="4807357" y="1025622"/>
            <a:ext cx="1" cy="1060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86" idx="1"/>
          </p:cNvCxnSpPr>
          <p:nvPr/>
        </p:nvCxnSpPr>
        <p:spPr>
          <a:xfrm>
            <a:off x="5691646" y="2288447"/>
            <a:ext cx="2949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5" idx="2"/>
            <a:endCxn id="86" idx="0"/>
          </p:cNvCxnSpPr>
          <p:nvPr/>
        </p:nvCxnSpPr>
        <p:spPr>
          <a:xfrm flipH="1">
            <a:off x="6583309" y="1806695"/>
            <a:ext cx="450442" cy="278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2"/>
          </p:cNvCxnSpPr>
          <p:nvPr/>
        </p:nvCxnSpPr>
        <p:spPr>
          <a:xfrm>
            <a:off x="4807358" y="2491238"/>
            <a:ext cx="0" cy="1929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6" idx="2"/>
          </p:cNvCxnSpPr>
          <p:nvPr/>
        </p:nvCxnSpPr>
        <p:spPr>
          <a:xfrm>
            <a:off x="6583309" y="2491238"/>
            <a:ext cx="0" cy="205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Document 109"/>
          <p:cNvSpPr/>
          <p:nvPr/>
        </p:nvSpPr>
        <p:spPr>
          <a:xfrm>
            <a:off x="1229813" y="492251"/>
            <a:ext cx="1674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2886" y="1599556"/>
            <a:ext cx="1674441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112" name="Straight Arrow Connector 111"/>
          <p:cNvCxnSpPr>
            <a:stCxn id="110" idx="2"/>
            <a:endCxn id="111" idx="0"/>
          </p:cNvCxnSpPr>
          <p:nvPr/>
        </p:nvCxnSpPr>
        <p:spPr>
          <a:xfrm>
            <a:off x="2067034" y="1213054"/>
            <a:ext cx="3073" cy="38650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1" idx="2"/>
          </p:cNvCxnSpPr>
          <p:nvPr/>
        </p:nvCxnSpPr>
        <p:spPr>
          <a:xfrm rot="5400000" flipH="1" flipV="1">
            <a:off x="2182062" y="507477"/>
            <a:ext cx="1629053" cy="1852964"/>
          </a:xfrm>
          <a:prstGeom prst="bentConnector4">
            <a:avLst>
              <a:gd name="adj1" fmla="val -14033"/>
              <a:gd name="adj2" fmla="val 6304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00"/>
          <p:cNvSpPr/>
          <p:nvPr/>
        </p:nvSpPr>
        <p:spPr>
          <a:xfrm>
            <a:off x="1772061" y="2433488"/>
            <a:ext cx="3899430" cy="19036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P4 Compiler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2" name="Document 41"/>
          <p:cNvSpPr/>
          <p:nvPr/>
        </p:nvSpPr>
        <p:spPr>
          <a:xfrm>
            <a:off x="997523" y="221673"/>
            <a:ext cx="5457813" cy="1932188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forward.p4</a:t>
            </a:r>
          </a:p>
        </p:txBody>
      </p:sp>
      <p:cxnSp>
        <p:nvCxnSpPr>
          <p:cNvPr id="328" name="Straight Arrow Connector 327"/>
          <p:cNvCxnSpPr>
            <a:stCxn id="315" idx="3"/>
          </p:cNvCxnSpPr>
          <p:nvPr/>
        </p:nvCxnSpPr>
        <p:spPr>
          <a:xfrm flipV="1">
            <a:off x="3616050" y="5068861"/>
            <a:ext cx="4682826" cy="401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1096302" y="384626"/>
            <a:ext cx="4923335" cy="1363155"/>
            <a:chOff x="1858297" y="273786"/>
            <a:chExt cx="4923335" cy="1563339"/>
          </a:xfrm>
        </p:grpSpPr>
        <p:sp>
          <p:nvSpPr>
            <p:cNvPr id="4" name="Rectangle 3"/>
            <p:cNvSpPr/>
            <p:nvPr/>
          </p:nvSpPr>
          <p:spPr>
            <a:xfrm>
              <a:off x="4016695" y="27378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Pv4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016695" y="1188196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IPv6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5152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8238" y="745739"/>
              <a:ext cx="973394" cy="6489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ACL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2" idx="1"/>
            </p:cNvCxnSpPr>
            <p:nvPr/>
          </p:nvCxnSpPr>
          <p:spPr>
            <a:xfrm flipH="1" flipV="1">
              <a:off x="1858297" y="1070203"/>
              <a:ext cx="36685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>
              <a:stCxn id="6" idx="3"/>
              <a:endCxn id="4" idx="1"/>
            </p:cNvCxnSpPr>
            <p:nvPr/>
          </p:nvCxnSpPr>
          <p:spPr>
            <a:xfrm flipV="1">
              <a:off x="3198546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>
              <a:stCxn id="6" idx="3"/>
              <a:endCxn id="5" idx="1"/>
            </p:cNvCxnSpPr>
            <p:nvPr/>
          </p:nvCxnSpPr>
          <p:spPr>
            <a:xfrm>
              <a:off x="3198546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>
              <a:stCxn id="4" idx="3"/>
              <a:endCxn id="7" idx="1"/>
            </p:cNvCxnSpPr>
            <p:nvPr/>
          </p:nvCxnSpPr>
          <p:spPr>
            <a:xfrm>
              <a:off x="4990089" y="598251"/>
              <a:ext cx="818149" cy="4719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>
              <a:stCxn id="5" idx="3"/>
              <a:endCxn id="7" idx="1"/>
            </p:cNvCxnSpPr>
            <p:nvPr/>
          </p:nvCxnSpPr>
          <p:spPr>
            <a:xfrm flipV="1">
              <a:off x="4990089" y="1070204"/>
              <a:ext cx="818149" cy="44245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Document 303"/>
          <p:cNvSpPr/>
          <p:nvPr/>
        </p:nvSpPr>
        <p:spPr>
          <a:xfrm>
            <a:off x="6000084" y="2999403"/>
            <a:ext cx="1674441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forward.p4info</a:t>
            </a:r>
          </a:p>
        </p:txBody>
      </p:sp>
      <p:sp>
        <p:nvSpPr>
          <p:cNvPr id="307" name="Rounded Rectangle 306"/>
          <p:cNvSpPr/>
          <p:nvPr/>
        </p:nvSpPr>
        <p:spPr>
          <a:xfrm>
            <a:off x="1927759" y="3589352"/>
            <a:ext cx="1552811" cy="64794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Tomahawk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09" name="Rounded Rectangle 308"/>
          <p:cNvSpPr/>
          <p:nvPr/>
        </p:nvSpPr>
        <p:spPr>
          <a:xfrm>
            <a:off x="3966591" y="3583700"/>
            <a:ext cx="155204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Tofino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315" name="Document 314"/>
          <p:cNvSpPr/>
          <p:nvPr/>
        </p:nvSpPr>
        <p:spPr>
          <a:xfrm>
            <a:off x="1785916" y="4723062"/>
            <a:ext cx="183013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</a:t>
            </a:r>
            <a:r>
              <a:rPr lang="en-US" b="1" dirty="0" err="1" smtClean="0">
                <a:solidFill>
                  <a:schemeClr val="tx1"/>
                </a:solidFill>
              </a:rPr>
              <a:t>cm_forward.bin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16" name="Document 315"/>
          <p:cNvSpPr/>
          <p:nvPr/>
        </p:nvSpPr>
        <p:spPr>
          <a:xfrm>
            <a:off x="3908759" y="4723062"/>
            <a:ext cx="1688484" cy="771829"/>
          </a:xfrm>
          <a:prstGeom prst="flowChartDocumen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bf_forward.bin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8271167" y="4753670"/>
            <a:ext cx="3588327" cy="6303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Switch ASIC</a:t>
            </a:r>
            <a:endParaRPr lang="en-US" sz="2000" dirty="0"/>
          </a:p>
        </p:txBody>
      </p:sp>
      <p:grpSp>
        <p:nvGrpSpPr>
          <p:cNvPr id="329" name="Group 328"/>
          <p:cNvGrpSpPr/>
          <p:nvPr/>
        </p:nvGrpSpPr>
        <p:grpSpPr>
          <a:xfrm>
            <a:off x="8271167" y="741098"/>
            <a:ext cx="3588327" cy="1260763"/>
            <a:chOff x="8021782" y="1394668"/>
            <a:chExt cx="3588327" cy="1260763"/>
          </a:xfrm>
        </p:grpSpPr>
        <p:sp>
          <p:nvSpPr>
            <p:cNvPr id="320" name="Rectangle 319"/>
            <p:cNvSpPr/>
            <p:nvPr/>
          </p:nvSpPr>
          <p:spPr>
            <a:xfrm>
              <a:off x="8021782" y="1394668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Controller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8939093" y="2189269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P4Runtime Client</a:t>
              </a:r>
              <a:endParaRPr lang="en-US" dirty="0"/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8271167" y="3445765"/>
            <a:ext cx="3588327" cy="1260763"/>
            <a:chOff x="8021782" y="3445765"/>
            <a:chExt cx="3588327" cy="1260763"/>
          </a:xfrm>
        </p:grpSpPr>
        <p:sp>
          <p:nvSpPr>
            <p:cNvPr id="321" name="Rectangle 320"/>
            <p:cNvSpPr/>
            <p:nvPr/>
          </p:nvSpPr>
          <p:spPr>
            <a:xfrm>
              <a:off x="8021782" y="3445765"/>
              <a:ext cx="3588327" cy="12607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Switch OS</a:t>
              </a:r>
              <a:endParaRPr lang="en-US" sz="2000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943108" y="3531212"/>
              <a:ext cx="1981201" cy="3694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P4Runtime Server</a:t>
              </a:r>
              <a:endParaRPr lang="en-US" dirty="0"/>
            </a:p>
          </p:txBody>
        </p:sp>
      </p:grpSp>
      <p:sp>
        <p:nvSpPr>
          <p:cNvPr id="331" name="Up-Down Arrow 330"/>
          <p:cNvSpPr/>
          <p:nvPr/>
        </p:nvSpPr>
        <p:spPr>
          <a:xfrm>
            <a:off x="10133188" y="1913371"/>
            <a:ext cx="91469" cy="161784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Elbow Connector 332"/>
          <p:cNvCxnSpPr>
            <a:stCxn id="304" idx="3"/>
            <a:endCxn id="323" idx="1"/>
          </p:cNvCxnSpPr>
          <p:nvPr/>
        </p:nvCxnSpPr>
        <p:spPr>
          <a:xfrm flipV="1">
            <a:off x="7674525" y="1720414"/>
            <a:ext cx="1513953" cy="1664904"/>
          </a:xfrm>
          <a:prstGeom prst="bentConnector3">
            <a:avLst>
              <a:gd name="adj1" fmla="val 20716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/>
          <p:cNvCxnSpPr>
            <a:stCxn id="304" idx="3"/>
            <a:endCxn id="325" idx="1"/>
          </p:cNvCxnSpPr>
          <p:nvPr/>
        </p:nvCxnSpPr>
        <p:spPr>
          <a:xfrm>
            <a:off x="7674525" y="3385318"/>
            <a:ext cx="1517968" cy="330609"/>
          </a:xfrm>
          <a:prstGeom prst="bentConnector3">
            <a:avLst>
              <a:gd name="adj1" fmla="val 20793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0183092" y="2531548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p4runtime.proto</a:t>
            </a:r>
            <a:endParaRPr lang="en-US" b="1" dirty="0"/>
          </a:p>
        </p:txBody>
      </p:sp>
      <p:sp>
        <p:nvSpPr>
          <p:cNvPr id="341" name="Rounded Rectangle 340"/>
          <p:cNvSpPr/>
          <p:nvPr/>
        </p:nvSpPr>
        <p:spPr>
          <a:xfrm>
            <a:off x="9188478" y="4273765"/>
            <a:ext cx="1981201" cy="3694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 SDK</a:t>
            </a:r>
            <a:endParaRPr lang="en-US" dirty="0"/>
          </a:p>
        </p:txBody>
      </p:sp>
      <p:sp>
        <p:nvSpPr>
          <p:cNvPr id="39" name="Document 38"/>
          <p:cNvSpPr/>
          <p:nvPr/>
        </p:nvSpPr>
        <p:spPr>
          <a:xfrm>
            <a:off x="156752" y="2999402"/>
            <a:ext cx="1321442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arch.p4</a:t>
            </a:r>
          </a:p>
        </p:txBody>
      </p:sp>
      <p:cxnSp>
        <p:nvCxnSpPr>
          <p:cNvPr id="9" name="Straight Arrow Connector 8"/>
          <p:cNvCxnSpPr>
            <a:stCxn id="42" idx="2"/>
            <a:endCxn id="301" idx="0"/>
          </p:cNvCxnSpPr>
          <p:nvPr/>
        </p:nvCxnSpPr>
        <p:spPr>
          <a:xfrm flipH="1">
            <a:off x="3721776" y="2026122"/>
            <a:ext cx="4654" cy="407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019637" y="1070203"/>
            <a:ext cx="366857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9" idx="3"/>
            <a:endCxn id="301" idx="1"/>
          </p:cNvCxnSpPr>
          <p:nvPr/>
        </p:nvCxnSpPr>
        <p:spPr>
          <a:xfrm>
            <a:off x="1478194" y="3385317"/>
            <a:ext cx="2938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1" idx="3"/>
            <a:endCxn id="304" idx="1"/>
          </p:cNvCxnSpPr>
          <p:nvPr/>
        </p:nvCxnSpPr>
        <p:spPr>
          <a:xfrm>
            <a:off x="5671491" y="3385318"/>
            <a:ext cx="328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09" idx="2"/>
            <a:endCxn id="316" idx="0"/>
          </p:cNvCxnSpPr>
          <p:nvPr/>
        </p:nvCxnSpPr>
        <p:spPr>
          <a:xfrm>
            <a:off x="4742615" y="4234864"/>
            <a:ext cx="10386" cy="488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7" idx="2"/>
            <a:endCxn id="315" idx="0"/>
          </p:cNvCxnSpPr>
          <p:nvPr/>
        </p:nvCxnSpPr>
        <p:spPr>
          <a:xfrm flipH="1">
            <a:off x="2700983" y="4237295"/>
            <a:ext cx="3182" cy="485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07" idx="0"/>
          </p:cNvCxnSpPr>
          <p:nvPr/>
        </p:nvCxnSpPr>
        <p:spPr>
          <a:xfrm>
            <a:off x="2700983" y="3267665"/>
            <a:ext cx="3182" cy="321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9" idx="0"/>
          </p:cNvCxnSpPr>
          <p:nvPr/>
        </p:nvCxnSpPr>
        <p:spPr>
          <a:xfrm>
            <a:off x="4742614" y="2912669"/>
            <a:ext cx="1" cy="671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927759" y="2752292"/>
            <a:ext cx="3606027" cy="651164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Compiler Frontend</a:t>
            </a:r>
          </a:p>
        </p:txBody>
      </p:sp>
    </p:spTree>
    <p:extLst>
      <p:ext uri="{BB962C8B-B14F-4D97-AF65-F5344CB8AC3E}">
        <p14:creationId xmlns:p14="http://schemas.microsoft.com/office/powerpoint/2010/main" val="1603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48HD10G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9" y="4853247"/>
            <a:ext cx="3659716" cy="58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451" y="825910"/>
            <a:ext cx="6699251" cy="494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12800" y="2993851"/>
            <a:ext cx="2540000" cy="8737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 smtClean="0"/>
              <a:t>OS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812800" y="4064746"/>
            <a:ext cx="2540000" cy="8919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Hardware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18532" y="1299233"/>
            <a:ext cx="4434360" cy="685800"/>
            <a:chOff x="6979268" y="1299233"/>
            <a:chExt cx="4434360" cy="68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0082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9876516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9152204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8427892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7703580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979268" y="1299233"/>
              <a:ext cx="8128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33" dirty="0">
                  <a:solidFill>
                    <a:schemeClr val="tx1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12800" y="1881951"/>
            <a:ext cx="2540000" cy="8923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864" tIns="60932" rIns="121864" bIns="60932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/>
              <a:t>Specialized</a:t>
            </a:r>
          </a:p>
          <a:p>
            <a:pPr algn="ctr" defTabSz="609251" eaLnBrk="1" hangingPunct="1">
              <a:defRPr/>
            </a:pPr>
            <a:r>
              <a:rPr lang="en-US" sz="2200" dirty="0"/>
              <a:t>Applications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978400" y="3299960"/>
            <a:ext cx="1524000" cy="762000"/>
          </a:xfrm>
          <a:prstGeom prst="rightArrow">
            <a:avLst>
              <a:gd name="adj1" fmla="val 50000"/>
              <a:gd name="adj2" fmla="val 6865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121864" tIns="60932" rIns="121864" bIns="60932" anchor="ctr"/>
          <a:lstStyle/>
          <a:p>
            <a:pPr algn="ctr" defTabSz="609251"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51"/>
          <p:cNvGrpSpPr>
            <a:grpSpLocks/>
          </p:cNvGrpSpPr>
          <p:nvPr/>
        </p:nvGrpSpPr>
        <p:grpSpPr bwMode="auto">
          <a:xfrm>
            <a:off x="7508512" y="3596389"/>
            <a:ext cx="3454400" cy="461665"/>
            <a:chOff x="6019800" y="3200400"/>
            <a:chExt cx="2590800" cy="4615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19800" y="3427343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3"/>
            <p:cNvSpPr txBox="1">
              <a:spLocks noChangeArrowheads="1"/>
            </p:cNvSpPr>
            <p:nvPr/>
          </p:nvSpPr>
          <p:spPr bwMode="auto">
            <a:xfrm>
              <a:off x="6453791" y="3200400"/>
              <a:ext cx="1665360" cy="461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7508512" y="2128746"/>
            <a:ext cx="3454400" cy="461665"/>
            <a:chOff x="6019800" y="3159759"/>
            <a:chExt cx="2590800" cy="46166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019800" y="3427413"/>
              <a:ext cx="25908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3"/>
            <p:cNvSpPr txBox="1">
              <a:spLocks noChangeArrowheads="1"/>
            </p:cNvSpPr>
            <p:nvPr/>
          </p:nvSpPr>
          <p:spPr bwMode="auto">
            <a:xfrm>
              <a:off x="6453791" y="3159759"/>
              <a:ext cx="1665360" cy="46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Open Interface</a:t>
              </a:r>
            </a:p>
          </p:txBody>
        </p:sp>
      </p:grp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-309030" y="1881951"/>
            <a:ext cx="246173" cy="61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4" tIns="60932" rIns="121864" bIns="6093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09251" eaLnBrk="1" hangingPunct="1"/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7711712" y="4118279"/>
            <a:ext cx="3048000" cy="8384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Merchant Silicon</a:t>
            </a:r>
          </a:p>
          <a:p>
            <a:pPr algn="ctr" defTabSz="609251" eaLnBrk="1" hangingPunct="1">
              <a:defRPr/>
            </a:pPr>
            <a:r>
              <a:rPr lang="en-US" sz="2200" dirty="0" smtClean="0">
                <a:solidFill>
                  <a:prstClr val="white"/>
                </a:solidFill>
                <a:latin typeface="+mn-lt"/>
              </a:rPr>
              <a:t>Switching Chips</a:t>
            </a:r>
            <a:endParaRPr lang="en-US" sz="22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0196" y="2678884"/>
            <a:ext cx="4511032" cy="838199"/>
            <a:chOff x="6981124" y="2678884"/>
            <a:chExt cx="4511032" cy="838199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981124" y="2678884"/>
              <a:ext cx="1205824" cy="83819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33" name="TextBox 23"/>
            <p:cNvSpPr txBox="1">
              <a:spLocks noChangeArrowheads="1"/>
            </p:cNvSpPr>
            <p:nvPr/>
          </p:nvSpPr>
          <p:spPr bwMode="auto">
            <a:xfrm>
              <a:off x="8191924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9848656" y="2867151"/>
              <a:ext cx="436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251" eaLnBrk="1" hangingPunct="1"/>
              <a:r>
                <a:rPr lang="en-US" sz="2200" dirty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655680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286332" y="2678884"/>
              <a:ext cx="1205824" cy="8381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Network</a:t>
              </a:r>
            </a:p>
            <a:p>
              <a:pPr algn="ctr" defTabSz="609251">
                <a:defRPr/>
              </a:pPr>
              <a:r>
                <a:rPr lang="en-US" sz="2100" dirty="0" smtClean="0">
                  <a:solidFill>
                    <a:schemeClr val="tx1"/>
                  </a:solidFill>
                  <a:latin typeface="Calibri"/>
                </a:rPr>
                <a:t>OS</a:t>
              </a:r>
              <a:endParaRPr lang="en-US" sz="2100" dirty="0">
                <a:solidFill>
                  <a:schemeClr val="tx1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30580" y="4114798"/>
            <a:ext cx="1149927" cy="2202875"/>
            <a:chOff x="2382980" y="3602179"/>
            <a:chExt cx="1149927" cy="2202875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7817" y="4107871"/>
            <a:ext cx="1149927" cy="2202875"/>
            <a:chOff x="2382980" y="3602179"/>
            <a:chExt cx="1149927" cy="2202875"/>
          </a:xfrm>
        </p:grpSpPr>
        <p:sp>
          <p:nvSpPr>
            <p:cNvPr id="14" name="Rounded Rectangle 1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05054" y="4107871"/>
            <a:ext cx="1149927" cy="2202875"/>
            <a:chOff x="2382980" y="3602179"/>
            <a:chExt cx="1149927" cy="2202875"/>
          </a:xfrm>
        </p:grpSpPr>
        <p:sp>
          <p:nvSpPr>
            <p:cNvPr id="23" name="Rounded Rectangle 22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92291" y="4107871"/>
            <a:ext cx="1149927" cy="2202875"/>
            <a:chOff x="2382980" y="3602179"/>
            <a:chExt cx="1149927" cy="2202875"/>
          </a:xfrm>
        </p:grpSpPr>
        <p:sp>
          <p:nvSpPr>
            <p:cNvPr id="32" name="Rounded Rectangle 31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382980" y="497378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382980" y="525087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382980" y="552796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2230580" y="360218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017816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805052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592288" y="358833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622470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3089561" y="223751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2805544" y="2680855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3664525" y="2680855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0"/>
            <a:endCxn id="45" idx="2"/>
          </p:cNvCxnSpPr>
          <p:nvPr/>
        </p:nvCxnSpPr>
        <p:spPr>
          <a:xfrm flipV="1">
            <a:off x="4592780" y="2680855"/>
            <a:ext cx="2604654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25285" y="22375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2805544" y="2680854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4592780" y="2680854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5500249" y="2680854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2"/>
            <a:endCxn id="44" idx="0"/>
          </p:cNvCxnSpPr>
          <p:nvPr/>
        </p:nvCxnSpPr>
        <p:spPr>
          <a:xfrm>
            <a:off x="5500249" y="2680854"/>
            <a:ext cx="2667003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5" idx="2"/>
            <a:endCxn id="44" idx="0"/>
          </p:cNvCxnSpPr>
          <p:nvPr/>
        </p:nvCxnSpPr>
        <p:spPr>
          <a:xfrm>
            <a:off x="7197434" y="2680855"/>
            <a:ext cx="9698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3664525" y="2680855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2"/>
            <a:endCxn id="44" idx="0"/>
          </p:cNvCxnSpPr>
          <p:nvPr/>
        </p:nvCxnSpPr>
        <p:spPr>
          <a:xfrm>
            <a:off x="3664525" y="2680855"/>
            <a:ext cx="4502727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5" idx="2"/>
            <a:endCxn id="43" idx="0"/>
          </p:cNvCxnSpPr>
          <p:nvPr/>
        </p:nvCxnSpPr>
        <p:spPr>
          <a:xfrm flipH="1">
            <a:off x="6380016" y="2680855"/>
            <a:ext cx="817418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5" idx="2"/>
            <a:endCxn id="40" idx="0"/>
          </p:cNvCxnSpPr>
          <p:nvPr/>
        </p:nvCxnSpPr>
        <p:spPr>
          <a:xfrm flipH="1">
            <a:off x="2805544" y="2680855"/>
            <a:ext cx="4391890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9925" y="3699162"/>
            <a:ext cx="1149927" cy="1371602"/>
            <a:chOff x="2382980" y="3602179"/>
            <a:chExt cx="1149927" cy="1371602"/>
          </a:xfrm>
        </p:grpSpPr>
        <p:sp>
          <p:nvSpPr>
            <p:cNvPr id="4" name="Rounded Rectangle 3"/>
            <p:cNvSpPr/>
            <p:nvPr/>
          </p:nvSpPr>
          <p:spPr>
            <a:xfrm>
              <a:off x="2382980" y="4696690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382980" y="3602179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2980" y="3879270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82980" y="4156361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82980" y="4433452"/>
              <a:ext cx="1149927" cy="27709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OLT</a:t>
              </a:r>
              <a:endParaRPr lang="en-US" sz="1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7162" y="3692235"/>
            <a:ext cx="1149927" cy="1371602"/>
            <a:chOff x="4017817" y="4107871"/>
            <a:chExt cx="1149927" cy="1371602"/>
          </a:xfrm>
        </p:grpSpPr>
        <p:sp>
          <p:nvSpPr>
            <p:cNvPr id="14" name="Rounded Rectangle 13"/>
            <p:cNvSpPr/>
            <p:nvPr/>
          </p:nvSpPr>
          <p:spPr>
            <a:xfrm>
              <a:off x="4017817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17817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17817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17817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017817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34399" y="3692235"/>
            <a:ext cx="1149927" cy="1371602"/>
            <a:chOff x="5805054" y="4107871"/>
            <a:chExt cx="1149927" cy="1371602"/>
          </a:xfrm>
        </p:grpSpPr>
        <p:sp>
          <p:nvSpPr>
            <p:cNvPr id="23" name="Rounded Rectangle 22"/>
            <p:cNvSpPr/>
            <p:nvPr/>
          </p:nvSpPr>
          <p:spPr>
            <a:xfrm>
              <a:off x="5805054" y="520238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05054" y="4107871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805054" y="4384962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805054" y="4662053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805054" y="4939144"/>
              <a:ext cx="1149927" cy="2770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4959925" y="318654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6747161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8534397" y="3172694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818906" y="1821880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2"/>
            <a:endCxn id="40" idx="0"/>
          </p:cNvCxnSpPr>
          <p:nvPr/>
        </p:nvCxnSpPr>
        <p:spPr>
          <a:xfrm flipH="1">
            <a:off x="5534889" y="2265219"/>
            <a:ext cx="858981" cy="9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6" idx="2"/>
            <a:endCxn id="42" idx="0"/>
          </p:cNvCxnSpPr>
          <p:nvPr/>
        </p:nvCxnSpPr>
        <p:spPr>
          <a:xfrm>
            <a:off x="6393870" y="2265219"/>
            <a:ext cx="928255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54630" y="182187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</a:t>
            </a:r>
            <a:endParaRPr lang="en-US" dirty="0"/>
          </a:p>
        </p:txBody>
      </p:sp>
      <p:cxnSp>
        <p:nvCxnSpPr>
          <p:cNvPr id="55" name="Straight Connector 54"/>
          <p:cNvCxnSpPr>
            <a:stCxn id="40" idx="0"/>
            <a:endCxn id="53" idx="2"/>
          </p:cNvCxnSpPr>
          <p:nvPr/>
        </p:nvCxnSpPr>
        <p:spPr>
          <a:xfrm flipV="1">
            <a:off x="5534889" y="2265218"/>
            <a:ext cx="2694705" cy="92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  <a:endCxn id="42" idx="0"/>
          </p:cNvCxnSpPr>
          <p:nvPr/>
        </p:nvCxnSpPr>
        <p:spPr>
          <a:xfrm flipH="1">
            <a:off x="7322125" y="2265218"/>
            <a:ext cx="907469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2"/>
            <a:endCxn id="43" idx="0"/>
          </p:cNvCxnSpPr>
          <p:nvPr/>
        </p:nvCxnSpPr>
        <p:spPr>
          <a:xfrm>
            <a:off x="8229594" y="2265218"/>
            <a:ext cx="879767" cy="9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6" idx="2"/>
            <a:endCxn id="43" idx="0"/>
          </p:cNvCxnSpPr>
          <p:nvPr/>
        </p:nvCxnSpPr>
        <p:spPr>
          <a:xfrm>
            <a:off x="6393870" y="2265219"/>
            <a:ext cx="2715491" cy="9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</p:cNvCxnSpPr>
          <p:nvPr/>
        </p:nvCxnSpPr>
        <p:spPr>
          <a:xfrm flipH="1" flipV="1">
            <a:off x="4197927" y="3616033"/>
            <a:ext cx="761998" cy="7758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" idx="1"/>
          </p:cNvCxnSpPr>
          <p:nvPr/>
        </p:nvCxnSpPr>
        <p:spPr>
          <a:xfrm flipH="1">
            <a:off x="4197927" y="4391890"/>
            <a:ext cx="761998" cy="84512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03104" y="430427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7741" y="3823737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207741" y="4316349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07741" y="4871503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3341888" y="3957883"/>
            <a:ext cx="761216" cy="42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364904" y="4382855"/>
            <a:ext cx="738200" cy="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3341888" y="4382855"/>
            <a:ext cx="761216" cy="51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2967041" y="3766706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967041" y="3902318"/>
            <a:ext cx="240700" cy="13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67041" y="4798433"/>
            <a:ext cx="240700" cy="15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967041" y="4950084"/>
            <a:ext cx="240700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980498" y="4217096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7226" y="4394930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0" idx="1"/>
            <a:endCxn id="68" idx="6"/>
          </p:cNvCxnSpPr>
          <p:nvPr/>
        </p:nvCxnSpPr>
        <p:spPr>
          <a:xfrm flipH="1" flipV="1">
            <a:off x="4260267" y="4382855"/>
            <a:ext cx="699658" cy="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5400000">
            <a:off x="2826328" y="3713293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 rot="5400000">
            <a:off x="2826326" y="4212060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5400000">
            <a:off x="2826322" y="476624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 rot="5400000">
            <a:off x="3727885" y="1867671"/>
            <a:ext cx="218573" cy="21862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061892" y="2258286"/>
            <a:ext cx="15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Passive Optical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040764" y="5179384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813521" y="5080131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20249" y="5257965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3659349" y="5075095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75395" y="3544186"/>
            <a:ext cx="157163" cy="15716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848152" y="3444933"/>
            <a:ext cx="227243" cy="1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54880" y="3622767"/>
            <a:ext cx="220515" cy="15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5400000">
            <a:off x="3693980" y="3439897"/>
            <a:ext cx="3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905;p105"/>
          <p:cNvSpPr txBox="1"/>
          <p:nvPr/>
        </p:nvSpPr>
        <p:spPr>
          <a:xfrm>
            <a:off x="5383161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Fixed function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67" name="Google Shape;905;p105"/>
          <p:cNvSpPr txBox="1"/>
          <p:nvPr/>
        </p:nvSpPr>
        <p:spPr>
          <a:xfrm>
            <a:off x="5418460" y="2494523"/>
            <a:ext cx="16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Traffic Manager</a:t>
            </a:r>
            <a:endParaRPr sz="1600" b="1" dirty="0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6272" y="2494523"/>
            <a:ext cx="1098522" cy="2258016"/>
            <a:chOff x="506862" y="2539679"/>
            <a:chExt cx="1098522" cy="2258016"/>
          </a:xfrm>
        </p:grpSpPr>
        <p:sp>
          <p:nvSpPr>
            <p:cNvPr id="32" name="Rectangle 31"/>
            <p:cNvSpPr/>
            <p:nvPr/>
          </p:nvSpPr>
          <p:spPr>
            <a:xfrm>
              <a:off x="506862" y="2539679"/>
              <a:ext cx="1098522" cy="22580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Curved Connector 32"/>
            <p:cNvCxnSpPr/>
            <p:nvPr/>
          </p:nvCxnSpPr>
          <p:spPr>
            <a:xfrm rot="16200000" flipH="1">
              <a:off x="753136" y="2745841"/>
              <a:ext cx="441197" cy="508863"/>
            </a:xfrm>
            <a:prstGeom prst="curvedConnector3">
              <a:avLst>
                <a:gd name="adj1" fmla="val -20412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5400000">
              <a:off x="477502" y="3324478"/>
              <a:ext cx="481807" cy="179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flipH="1">
              <a:off x="1336566" y="3373271"/>
              <a:ext cx="44900" cy="107763"/>
            </a:xfrm>
            <a:prstGeom prst="curvedConnector4">
              <a:avLst>
                <a:gd name="adj1" fmla="val -416561"/>
                <a:gd name="adj2" fmla="val 250701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/>
            <p:nvPr/>
          </p:nvCxnSpPr>
          <p:spPr>
            <a:xfrm rot="5400000">
              <a:off x="678867" y="3672709"/>
              <a:ext cx="696339" cy="402263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756487" y="3827412"/>
              <a:ext cx="616678" cy="38804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 rot="10800000">
              <a:off x="870804" y="4329773"/>
              <a:ext cx="234744" cy="15240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66004" y="2779674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74867" y="322087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4205" y="3566281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105548" y="43297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64205" y="4177373"/>
              <a:ext cx="306599" cy="304800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0681595" y="2494523"/>
            <a:ext cx="1072597" cy="2258016"/>
            <a:chOff x="9959648" y="2543981"/>
            <a:chExt cx="1231257" cy="2258016"/>
          </a:xfrm>
        </p:grpSpPr>
        <p:sp>
          <p:nvSpPr>
            <p:cNvPr id="257" name="Rectangle 256"/>
            <p:cNvSpPr/>
            <p:nvPr/>
          </p:nvSpPr>
          <p:spPr>
            <a:xfrm>
              <a:off x="9959648" y="2543981"/>
              <a:ext cx="1231257" cy="225801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10089770" y="2739911"/>
              <a:ext cx="887882" cy="344561"/>
              <a:chOff x="9999409" y="1070821"/>
              <a:chExt cx="999299" cy="286924"/>
            </a:xfrm>
          </p:grpSpPr>
          <p:cxnSp>
            <p:nvCxnSpPr>
              <p:cNvPr id="277" name="Elbow Connector 27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10089770" y="3239251"/>
              <a:ext cx="887882" cy="344561"/>
              <a:chOff x="9999409" y="1070821"/>
              <a:chExt cx="999299" cy="286924"/>
            </a:xfrm>
          </p:grpSpPr>
          <p:cxnSp>
            <p:nvCxnSpPr>
              <p:cNvPr id="272" name="Elbow Connector 27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0089770" y="3750050"/>
              <a:ext cx="887882" cy="344561"/>
              <a:chOff x="9999409" y="1070821"/>
              <a:chExt cx="999299" cy="286924"/>
            </a:xfrm>
          </p:grpSpPr>
          <p:cxnSp>
            <p:nvCxnSpPr>
              <p:cNvPr id="267" name="Elbow Connector 266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10874014" y="1070826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10735465" y="1070821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>
              <a:off x="10089770" y="4237500"/>
              <a:ext cx="887882" cy="358416"/>
              <a:chOff x="9999409" y="1059284"/>
              <a:chExt cx="999299" cy="298461"/>
            </a:xfrm>
          </p:grpSpPr>
          <p:cxnSp>
            <p:nvCxnSpPr>
              <p:cNvPr id="262" name="Elbow Connector 261"/>
              <p:cNvCxnSpPr/>
              <p:nvPr/>
            </p:nvCxnSpPr>
            <p:spPr>
              <a:xfrm>
                <a:off x="10005759" y="1073149"/>
                <a:ext cx="992949" cy="284596"/>
              </a:xfrm>
              <a:prstGeom prst="bentConnector3">
                <a:avLst>
                  <a:gd name="adj1" fmla="val 11278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9999409" y="1357745"/>
                <a:ext cx="9992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10998708" y="107314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V="1">
                <a:off x="10874014" y="1059289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10735465" y="1059284"/>
                <a:ext cx="0" cy="2845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ounded Rectangle 1"/>
          <p:cNvSpPr/>
          <p:nvPr/>
        </p:nvSpPr>
        <p:spPr>
          <a:xfrm>
            <a:off x="5407448" y="2488977"/>
            <a:ext cx="1357610" cy="2263562"/>
          </a:xfrm>
          <a:prstGeom prst="roundRect">
            <a:avLst>
              <a:gd name="adj" fmla="val 8503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80000"/>
              </a:lnSpc>
            </a:pPr>
            <a:r>
              <a:rPr lang="en-US" b="1" dirty="0" smtClean="0"/>
              <a:t>Traffic Manager</a:t>
            </a:r>
          </a:p>
          <a:p>
            <a:pPr algn="ctr"/>
            <a:endParaRPr lang="en-US" sz="1100" dirty="0"/>
          </a:p>
          <a:p>
            <a:r>
              <a:rPr lang="en-US" sz="1600" dirty="0" smtClean="0">
                <a:solidFill>
                  <a:schemeClr val="tx1"/>
                </a:solidFill>
              </a:rPr>
              <a:t>  Packets: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Queue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  Replicate        </a:t>
            </a:r>
          </a:p>
          <a:p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smtClean="0">
                <a:solidFill>
                  <a:schemeClr val="tx1"/>
                </a:solidFill>
              </a:rPr>
              <a:t>     Schedule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050" dirty="0" smtClean="0"/>
          </a:p>
          <a:p>
            <a:pPr algn="ctr">
              <a:lnSpc>
                <a:spcPct val="80000"/>
              </a:lnSpc>
            </a:pPr>
            <a:r>
              <a:rPr lang="en-US" b="1" dirty="0" smtClean="0"/>
              <a:t>Fixed Function</a:t>
            </a:r>
            <a:endParaRPr lang="en-US" b="1" dirty="0"/>
          </a:p>
        </p:txBody>
      </p:sp>
      <p:grpSp>
        <p:nvGrpSpPr>
          <p:cNvPr id="282" name="Group 281"/>
          <p:cNvGrpSpPr/>
          <p:nvPr/>
        </p:nvGrpSpPr>
        <p:grpSpPr>
          <a:xfrm>
            <a:off x="4137228" y="2494523"/>
            <a:ext cx="1192939" cy="2258016"/>
            <a:chOff x="3055028" y="2539679"/>
            <a:chExt cx="1276257" cy="2258016"/>
          </a:xfrm>
        </p:grpSpPr>
        <p:sp>
          <p:nvSpPr>
            <p:cNvPr id="283" name="Rectangle 282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9" name="Trapezoid 31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13" name="Rectangle 31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5" name="Trapezoid 3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6" name="Group 285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11" name="Trapezoid 3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7" name="Group 286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07" name="Trapezoid 3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6" name="Trapezoid 295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289" name="Group 288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1" name="Group 290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292" name="Trapezoid 291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2861122" y="2474318"/>
            <a:ext cx="1192939" cy="2258016"/>
            <a:chOff x="3055028" y="2539679"/>
            <a:chExt cx="1276257" cy="2258016"/>
          </a:xfrm>
        </p:grpSpPr>
        <p:sp>
          <p:nvSpPr>
            <p:cNvPr id="322" name="Rectangle 321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3" name="Group 322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49" name="Rectangle 348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4" name="Group 323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6" name="Group 3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7" name="Trapezoid 3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5" name="Group 324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2" name="Group 3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6" name="Group 325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37" name="Rectangle 336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9" name="Trapezoid 3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7" name="Group 326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5" name="Trapezoid 3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28" name="Group 327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31" name="Trapezoid 3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1585565" y="2474318"/>
            <a:ext cx="1192939" cy="2258016"/>
            <a:chOff x="3055028" y="2539679"/>
            <a:chExt cx="1276257" cy="2258016"/>
          </a:xfrm>
        </p:grpSpPr>
        <p:sp>
          <p:nvSpPr>
            <p:cNvPr id="354" name="Rectangle 353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2" name="Group 38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83" name="Trapezoid 38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9" name="Trapezoid 3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373" name="Rectangle 372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5" name="Trapezoid 3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8" name="Group 357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0" name="Group 3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71" name="Trapezoid 3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59" name="Group 358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up 3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7" name="Trapezoid 3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60" name="Group 359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63" name="Trapezoid 3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385" name="Group 384"/>
          <p:cNvGrpSpPr/>
          <p:nvPr/>
        </p:nvGrpSpPr>
        <p:grpSpPr>
          <a:xfrm>
            <a:off x="9402127" y="2496441"/>
            <a:ext cx="1192939" cy="2258016"/>
            <a:chOff x="3055028" y="2539679"/>
            <a:chExt cx="1276257" cy="2258016"/>
          </a:xfrm>
        </p:grpSpPr>
        <p:sp>
          <p:nvSpPr>
            <p:cNvPr id="386" name="Rectangle 385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4" name="Group 41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5" name="Trapezoid 41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6" name="TextBox 41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8" name="Group 387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Group 40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11" name="Trapezoid 41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12" name="TextBox 41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7" name="Trapezoid 40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8" name="TextBox 40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0" name="Group 389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03" name="Trapezoid 40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4" name="TextBox 40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1" name="Group 390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9" name="Trapezoid 39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00" name="TextBox 39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395" name="Trapezoid 39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96" name="TextBox 395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17" name="Group 416"/>
          <p:cNvGrpSpPr/>
          <p:nvPr/>
        </p:nvGrpSpPr>
        <p:grpSpPr>
          <a:xfrm>
            <a:off x="8126021" y="2476236"/>
            <a:ext cx="1192939" cy="2258016"/>
            <a:chOff x="3055028" y="2539679"/>
            <a:chExt cx="1276257" cy="2258016"/>
          </a:xfrm>
        </p:grpSpPr>
        <p:sp>
          <p:nvSpPr>
            <p:cNvPr id="418" name="Rectangle 417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45" name="Rectangle 444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7" name="Trapezoid 44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0" name="Group 419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2" name="Group 44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43" name="Trapezoid 44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1" name="Group 420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37" name="Rectangle 436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8" name="Group 43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9" name="Trapezoid 43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2" name="Group 421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33" name="Rectangle 432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5" name="Trapezoid 43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31" name="Trapezoid 43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24" name="Group 423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27" name="Trapezoid 42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grpSp>
        <p:nvGrpSpPr>
          <p:cNvPr id="449" name="Group 448"/>
          <p:cNvGrpSpPr/>
          <p:nvPr/>
        </p:nvGrpSpPr>
        <p:grpSpPr>
          <a:xfrm>
            <a:off x="6850464" y="2476236"/>
            <a:ext cx="1192939" cy="2258016"/>
            <a:chOff x="3055028" y="2539679"/>
            <a:chExt cx="1276257" cy="2258016"/>
          </a:xfrm>
        </p:grpSpPr>
        <p:sp>
          <p:nvSpPr>
            <p:cNvPr id="450" name="Rectangle 449"/>
            <p:cNvSpPr/>
            <p:nvPr/>
          </p:nvSpPr>
          <p:spPr>
            <a:xfrm>
              <a:off x="3055028" y="2539679"/>
              <a:ext cx="1276257" cy="2258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1" name="Group 450"/>
            <p:cNvGrpSpPr/>
            <p:nvPr/>
          </p:nvGrpSpPr>
          <p:grpSpPr>
            <a:xfrm>
              <a:off x="3149162" y="2608954"/>
              <a:ext cx="1113502" cy="307777"/>
              <a:chOff x="3149162" y="2608954"/>
              <a:chExt cx="1113502" cy="307777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3149162" y="2612592"/>
                <a:ext cx="667767" cy="296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8" name="Group 47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9" name="Trapezoid 47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80" name="TextBox 47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2" name="Group 451"/>
            <p:cNvGrpSpPr/>
            <p:nvPr/>
          </p:nvGrpSpPr>
          <p:grpSpPr>
            <a:xfrm>
              <a:off x="3149161" y="2972151"/>
              <a:ext cx="1113503" cy="321632"/>
              <a:chOff x="3149161" y="2608954"/>
              <a:chExt cx="1113503" cy="321632"/>
            </a:xfrm>
          </p:grpSpPr>
          <p:sp>
            <p:nvSpPr>
              <p:cNvPr id="473" name="Rectangle 472"/>
              <p:cNvSpPr/>
              <p:nvPr/>
            </p:nvSpPr>
            <p:spPr>
              <a:xfrm>
                <a:off x="3149161" y="2612591"/>
                <a:ext cx="667768" cy="3179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5" name="Trapezoid 474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6" name="TextBox 475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3" name="Group 452"/>
            <p:cNvGrpSpPr/>
            <p:nvPr/>
          </p:nvGrpSpPr>
          <p:grpSpPr>
            <a:xfrm>
              <a:off x="3149161" y="3342623"/>
              <a:ext cx="1113503" cy="319284"/>
              <a:chOff x="3149161" y="2608954"/>
              <a:chExt cx="1113503" cy="319284"/>
            </a:xfrm>
          </p:grpSpPr>
          <p:sp>
            <p:nvSpPr>
              <p:cNvPr id="469" name="Rectangle 468"/>
              <p:cNvSpPr/>
              <p:nvPr/>
            </p:nvSpPr>
            <p:spPr>
              <a:xfrm>
                <a:off x="3149161" y="2612592"/>
                <a:ext cx="667768" cy="3156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up 469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71" name="Trapezoid 470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72" name="TextBox 471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4" name="Group 453"/>
            <p:cNvGrpSpPr/>
            <p:nvPr/>
          </p:nvGrpSpPr>
          <p:grpSpPr>
            <a:xfrm>
              <a:off x="3149161" y="3713095"/>
              <a:ext cx="1113503" cy="307777"/>
              <a:chOff x="3149161" y="2608954"/>
              <a:chExt cx="1113503" cy="307777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3149161" y="2612592"/>
                <a:ext cx="667768" cy="304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7" name="Trapezoid 466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8" name="TextBox 467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5" name="Group 454"/>
            <p:cNvGrpSpPr/>
            <p:nvPr/>
          </p:nvGrpSpPr>
          <p:grpSpPr>
            <a:xfrm>
              <a:off x="3149161" y="4078905"/>
              <a:ext cx="1113503" cy="307777"/>
              <a:chOff x="3149161" y="2608954"/>
              <a:chExt cx="1113503" cy="307777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3149161" y="2612592"/>
                <a:ext cx="667768" cy="3005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63" name="Trapezoid 462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3983262" y="2608954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  <p:grpSp>
          <p:nvGrpSpPr>
            <p:cNvPr id="456" name="Group 455"/>
            <p:cNvGrpSpPr/>
            <p:nvPr/>
          </p:nvGrpSpPr>
          <p:grpSpPr>
            <a:xfrm>
              <a:off x="3146255" y="4430861"/>
              <a:ext cx="1116409" cy="308800"/>
              <a:chOff x="3146255" y="2607931"/>
              <a:chExt cx="1116409" cy="30880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3146255" y="2607931"/>
                <a:ext cx="670674" cy="29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up 457"/>
              <p:cNvGrpSpPr/>
              <p:nvPr/>
            </p:nvGrpSpPr>
            <p:grpSpPr>
              <a:xfrm>
                <a:off x="3888591" y="2608954"/>
                <a:ext cx="374073" cy="307777"/>
                <a:chOff x="3888591" y="2608954"/>
                <a:chExt cx="374073" cy="307777"/>
              </a:xfrm>
            </p:grpSpPr>
            <p:sp>
              <p:nvSpPr>
                <p:cNvPr id="459" name="Trapezoid 458"/>
                <p:cNvSpPr/>
                <p:nvPr/>
              </p:nvSpPr>
              <p:spPr>
                <a:xfrm rot="5400000">
                  <a:off x="3925377" y="2575806"/>
                  <a:ext cx="300502" cy="374073"/>
                </a:xfrm>
                <a:prstGeom prst="trapezoid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3983263" y="2608954"/>
                  <a:ext cx="1847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057955" y="4732334"/>
            <a:ext cx="27809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Ingresss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Verification</a:t>
            </a:r>
            <a:endParaRPr lang="en-US" sz="1600" dirty="0"/>
          </a:p>
        </p:txBody>
      </p:sp>
      <p:sp>
        <p:nvSpPr>
          <p:cNvPr id="481" name="TextBox 480"/>
          <p:cNvSpPr txBox="1"/>
          <p:nvPr/>
        </p:nvSpPr>
        <p:spPr>
          <a:xfrm>
            <a:off x="7368432" y="4732334"/>
            <a:ext cx="272324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E</a:t>
            </a:r>
            <a:r>
              <a:rPr lang="en-US" sz="1600" dirty="0" err="1" smtClean="0"/>
              <a:t>gresss</a:t>
            </a:r>
            <a:r>
              <a:rPr lang="en-US" sz="1600" dirty="0" smtClean="0"/>
              <a:t> </a:t>
            </a:r>
            <a:r>
              <a:rPr lang="en-US" sz="1600" dirty="0" err="1" smtClean="0"/>
              <a:t>Match+Action</a:t>
            </a:r>
            <a:r>
              <a:rPr lang="en-US" sz="1600" dirty="0" smtClean="0"/>
              <a:t> Pipeline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/ Checksum Update</a:t>
            </a:r>
            <a:endParaRPr lang="en-US" sz="1600" dirty="0"/>
          </a:p>
        </p:txBody>
      </p:sp>
      <p:sp>
        <p:nvSpPr>
          <p:cNvPr id="482" name="TextBox 481"/>
          <p:cNvSpPr txBox="1"/>
          <p:nvPr/>
        </p:nvSpPr>
        <p:spPr>
          <a:xfrm>
            <a:off x="597213" y="473233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Parser</a:t>
            </a:r>
            <a:endParaRPr lang="en-US" sz="1600" dirty="0"/>
          </a:p>
        </p:txBody>
      </p:sp>
      <p:sp>
        <p:nvSpPr>
          <p:cNvPr id="483" name="TextBox 482"/>
          <p:cNvSpPr txBox="1"/>
          <p:nvPr/>
        </p:nvSpPr>
        <p:spPr>
          <a:xfrm>
            <a:off x="10735356" y="4732334"/>
            <a:ext cx="942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Deparser</a:t>
            </a:r>
            <a:endParaRPr lang="en-US" sz="1600" dirty="0"/>
          </a:p>
        </p:txBody>
      </p:sp>
      <p:sp>
        <p:nvSpPr>
          <p:cNvPr id="484" name="TextBox 483"/>
          <p:cNvSpPr txBox="1"/>
          <p:nvPr/>
        </p:nvSpPr>
        <p:spPr>
          <a:xfrm>
            <a:off x="5616515" y="4732334"/>
            <a:ext cx="9316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Traffic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Manager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752658" y="1448312"/>
            <a:ext cx="2187606" cy="4611083"/>
            <a:chOff x="218790" y="1452668"/>
            <a:chExt cx="2187606" cy="4611083"/>
          </a:xfrm>
        </p:grpSpPr>
        <p:sp>
          <p:nvSpPr>
            <p:cNvPr id="11" name="Rectangle 10"/>
            <p:cNvSpPr/>
            <p:nvPr/>
          </p:nvSpPr>
          <p:spPr>
            <a:xfrm>
              <a:off x="218790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Tofino ASIC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790" y="1452668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switch.p4</a:t>
              </a:r>
              <a:endParaRPr lang="en-US" b="1" dirty="0"/>
            </a:p>
          </p:txBody>
        </p:sp>
        <p:cxnSp>
          <p:nvCxnSpPr>
            <p:cNvPr id="25" name="Straight Arrow Connector 24"/>
            <p:cNvCxnSpPr>
              <a:stCxn id="51" idx="2"/>
              <a:endCxn id="11" idx="0"/>
            </p:cNvCxnSpPr>
            <p:nvPr/>
          </p:nvCxnSpPr>
          <p:spPr>
            <a:xfrm>
              <a:off x="1312593" y="4718134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2"/>
              <a:endCxn id="51" idx="0"/>
            </p:cNvCxnSpPr>
            <p:nvPr/>
          </p:nvCxnSpPr>
          <p:spPr>
            <a:xfrm>
              <a:off x="1312593" y="2473774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18790" y="3164912"/>
              <a:ext cx="2187606" cy="1553222"/>
              <a:chOff x="1276881" y="3797412"/>
              <a:chExt cx="2187606" cy="15532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Barefoot P4 Compiler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tna.p4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037268" y="1448312"/>
            <a:ext cx="2187606" cy="4611083"/>
            <a:chOff x="2737093" y="1452668"/>
            <a:chExt cx="2187606" cy="4611083"/>
          </a:xfrm>
        </p:grpSpPr>
        <p:sp>
          <p:nvSpPr>
            <p:cNvPr id="18" name="Rectangle 17"/>
            <p:cNvSpPr/>
            <p:nvPr/>
          </p:nvSpPr>
          <p:spPr>
            <a:xfrm>
              <a:off x="2737093" y="5328793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37093" y="3164912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9" idx="2"/>
              <a:endCxn id="18" idx="0"/>
            </p:cNvCxnSpPr>
            <p:nvPr/>
          </p:nvCxnSpPr>
          <p:spPr>
            <a:xfrm>
              <a:off x="3830896" y="4718135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2737093" y="1452668"/>
              <a:ext cx="2187606" cy="1021108"/>
              <a:chOff x="3795185" y="2393195"/>
              <a:chExt cx="2187606" cy="102110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794299" y="2459126"/>
                <a:ext cx="1110343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ofdpa.pdf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73335" y="2448818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ofdpa.c</a:t>
                </a:r>
                <a:endParaRPr lang="en-US" sz="1600" dirty="0" smtClean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873334" y="2938266"/>
                <a:ext cx="829295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o</a:t>
                </a:r>
                <a:r>
                  <a:rPr lang="en-US" sz="1600" dirty="0" err="1" smtClean="0"/>
                  <a:t>fdpa.h</a:t>
                </a:r>
                <a:endParaRPr lang="en-US" sz="1600" dirty="0" smtClean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95185" y="2393195"/>
                <a:ext cx="2187606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59" name="Straight Arrow Connector 58"/>
            <p:cNvCxnSpPr>
              <a:stCxn id="37" idx="2"/>
              <a:endCxn id="19" idx="0"/>
            </p:cNvCxnSpPr>
            <p:nvPr/>
          </p:nvCxnSpPr>
          <p:spPr>
            <a:xfrm>
              <a:off x="3830896" y="2473776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348004" y="1448312"/>
            <a:ext cx="2187606" cy="4611083"/>
            <a:chOff x="5021579" y="1448312"/>
            <a:chExt cx="2187606" cy="4611083"/>
          </a:xfrm>
        </p:grpSpPr>
        <p:sp>
          <p:nvSpPr>
            <p:cNvPr id="69" name="Rectangle 68"/>
            <p:cNvSpPr/>
            <p:nvPr/>
          </p:nvSpPr>
          <p:spPr>
            <a:xfrm>
              <a:off x="5021579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579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ofdpa.p4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81" idx="2"/>
              <a:endCxn id="69" idx="0"/>
            </p:cNvCxnSpPr>
            <p:nvPr/>
          </p:nvCxnSpPr>
          <p:spPr>
            <a:xfrm>
              <a:off x="6115382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115382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5021579" y="3160556"/>
              <a:ext cx="2187606" cy="1553222"/>
              <a:chOff x="1276881" y="3797412"/>
              <a:chExt cx="2187606" cy="155322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Broadcom P4 Compiler</a:t>
                </a:r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brcm.p4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645676" y="1448312"/>
            <a:ext cx="2191705" cy="4611083"/>
            <a:chOff x="7535783" y="1448312"/>
            <a:chExt cx="2191705" cy="4611083"/>
          </a:xfrm>
        </p:grpSpPr>
        <p:sp>
          <p:nvSpPr>
            <p:cNvPr id="66" name="Rectangle 65"/>
            <p:cNvSpPr/>
            <p:nvPr/>
          </p:nvSpPr>
          <p:spPr>
            <a:xfrm>
              <a:off x="7539882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Tomahawk ASIC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39882" y="3160556"/>
              <a:ext cx="2187606" cy="1553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Broadcom SDK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endCxn id="82" idx="0"/>
            </p:cNvCxnSpPr>
            <p:nvPr/>
          </p:nvCxnSpPr>
          <p:spPr>
            <a:xfrm>
              <a:off x="8633685" y="4713779"/>
              <a:ext cx="0" cy="6106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535783" y="1448312"/>
              <a:ext cx="2158409" cy="1021108"/>
              <a:chOff x="3902759" y="2393195"/>
              <a:chExt cx="2158409" cy="102110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986614" y="2459126"/>
                <a:ext cx="996406" cy="9041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sai.pdf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(spec)</a:t>
                </a:r>
                <a:endParaRPr lang="en-US" sz="16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55812" y="2448818"/>
                <a:ext cx="952654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/>
                  <a:t>sai.c</a:t>
                </a:r>
                <a:endParaRPr lang="en-US" sz="1600" dirty="0" smtClean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55812" y="2938266"/>
                <a:ext cx="952653" cy="4250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s</a:t>
                </a:r>
                <a:r>
                  <a:rPr lang="en-US" sz="1400" dirty="0" err="1" smtClean="0"/>
                  <a:t>ai-brcm.h</a:t>
                </a:r>
                <a:endParaRPr lang="en-US" sz="1400" dirty="0" smtClean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902759" y="2393195"/>
                <a:ext cx="2158409" cy="1021108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>
            <a:xfrm>
              <a:off x="8633685" y="2469420"/>
              <a:ext cx="0" cy="6911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944377" y="1448312"/>
            <a:ext cx="2187606" cy="4611083"/>
            <a:chOff x="9899055" y="1448312"/>
            <a:chExt cx="2187606" cy="4611083"/>
          </a:xfrm>
        </p:grpSpPr>
        <p:sp>
          <p:nvSpPr>
            <p:cNvPr id="83" name="Rectangle 82"/>
            <p:cNvSpPr/>
            <p:nvPr/>
          </p:nvSpPr>
          <p:spPr>
            <a:xfrm>
              <a:off x="9899055" y="5324437"/>
              <a:ext cx="2187606" cy="734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XXX ASIC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899055" y="1448312"/>
              <a:ext cx="2187606" cy="1021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sai.p4</a:t>
              </a:r>
              <a:endParaRPr lang="en-US" b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0992858" y="4713778"/>
              <a:ext cx="0" cy="6106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0992858" y="2469418"/>
              <a:ext cx="0" cy="6911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9899055" y="3160556"/>
              <a:ext cx="2187606" cy="1553222"/>
              <a:chOff x="1276881" y="3797412"/>
              <a:chExt cx="2187606" cy="155322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386967" y="4602614"/>
                <a:ext cx="1957124" cy="66627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XXX P4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Compiler</a:t>
                </a:r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386966" y="3880719"/>
                <a:ext cx="1957125" cy="647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xxx.p4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(arch)</a:t>
                </a:r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276881" y="3797412"/>
                <a:ext cx="2187606" cy="1553222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 rot="16200000">
            <a:off x="-128028" y="1643152"/>
            <a:ext cx="111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Pipeline</a:t>
            </a:r>
          </a:p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1865" y="3600349"/>
            <a:ext cx="86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Vendor</a:t>
            </a:r>
          </a:p>
          <a:p>
            <a:pPr algn="ctr"/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-113825" y="5368751"/>
            <a:ext cx="108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Switching</a:t>
            </a:r>
          </a:p>
          <a:p>
            <a:pPr algn="ctr"/>
            <a:r>
              <a:rPr lang="en-US" dirty="0" smtClean="0"/>
              <a:t>Chip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595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82033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441807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1033024" y="263762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Compiles</a:t>
            </a:r>
            <a:endParaRPr lang="en-US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743578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1047144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752543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439856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4139383" y="2637629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145255" y="4847221"/>
            <a:ext cx="95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Abstracts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2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517301" y="2447831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Routing Table</a:t>
            </a:r>
          </a:p>
          <a:p>
            <a:pPr algn="ctr"/>
            <a:r>
              <a:rPr lang="en-US" b="1" dirty="0" smtClean="0"/>
              <a:t>(RIB)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3" idx="2"/>
            <a:endCxn id="17" idx="0"/>
          </p:cNvCxnSpPr>
          <p:nvPr/>
        </p:nvCxnSpPr>
        <p:spPr>
          <a:xfrm>
            <a:off x="5438268" y="3182789"/>
            <a:ext cx="0" cy="563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17301" y="3746424"/>
            <a:ext cx="1841933" cy="73495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Forwarding Table</a:t>
            </a:r>
          </a:p>
          <a:p>
            <a:pPr algn="ctr"/>
            <a:r>
              <a:rPr lang="en-US" b="1" dirty="0" smtClean="0"/>
              <a:t>(FIB)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00949" y="3463672"/>
            <a:ext cx="3874614" cy="9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5486" y="392923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25486" y="2628777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>
            <a:off x="5438267" y="1956740"/>
            <a:ext cx="1" cy="491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74;p132"/>
          <p:cNvSpPr/>
          <p:nvPr/>
        </p:nvSpPr>
        <p:spPr>
          <a:xfrm>
            <a:off x="7624984" y="4274364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</a:t>
            </a:r>
            <a:r>
              <a:rPr lang="en" dirty="0" smtClean="0"/>
              <a:t> </a:t>
            </a:r>
            <a:r>
              <a:rPr lang="en" dirty="0"/>
              <a:t>Server</a:t>
            </a:r>
            <a:endParaRPr dirty="0"/>
          </a:p>
        </p:txBody>
      </p:sp>
      <p:sp>
        <p:nvSpPr>
          <p:cNvPr id="13" name="Google Shape;1275;p132"/>
          <p:cNvSpPr/>
          <p:nvPr/>
        </p:nvSpPr>
        <p:spPr>
          <a:xfrm>
            <a:off x="7624984" y="2655439"/>
            <a:ext cx="1851300" cy="4230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gNMI </a:t>
            </a:r>
            <a:r>
              <a:rPr lang="en" dirty="0" smtClean="0"/>
              <a:t>Client</a:t>
            </a:r>
            <a:endParaRPr dirty="0"/>
          </a:p>
        </p:txBody>
      </p:sp>
      <p:pic>
        <p:nvPicPr>
          <p:cNvPr id="14" name="Google Shape;1276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934" y="157873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7;p132"/>
          <p:cNvSpPr txBox="1"/>
          <p:nvPr/>
        </p:nvSpPr>
        <p:spPr>
          <a:xfrm>
            <a:off x="3278959" y="2129114"/>
            <a:ext cx="17382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/>
              <a:t> </a:t>
            </a:r>
            <a:r>
              <a:rPr lang="en" sz="1600" dirty="0"/>
              <a:t>YANG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/>
              <a:t>(e.g. ygot)</a:t>
            </a:r>
            <a:endParaRPr sz="1400" i="1" dirty="0"/>
          </a:p>
        </p:txBody>
      </p:sp>
      <p:sp>
        <p:nvSpPr>
          <p:cNvPr id="16" name="Google Shape;1272;p132"/>
          <p:cNvSpPr/>
          <p:nvPr/>
        </p:nvSpPr>
        <p:spPr>
          <a:xfrm>
            <a:off x="1371110" y="1578714"/>
            <a:ext cx="1851300" cy="6599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nsolas"/>
                <a:ea typeface="Consolas"/>
                <a:cs typeface="Consolas"/>
                <a:sym typeface="Consolas"/>
              </a:rPr>
              <a:t>model.yang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278;p132"/>
          <p:cNvSpPr/>
          <p:nvPr/>
        </p:nvSpPr>
        <p:spPr>
          <a:xfrm>
            <a:off x="5130258" y="1578714"/>
            <a:ext cx="1921705" cy="66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 smtClean="0"/>
              <a:t>model.go</a:t>
            </a:r>
            <a:r>
              <a:rPr lang="en-US" sz="1600" b="1" dirty="0" smtClean="0"/>
              <a:t>, </a:t>
            </a:r>
            <a:r>
              <a:rPr lang="en" sz="1600" b="1" dirty="0" err="1" smtClean="0"/>
              <a:t>model.cc</a:t>
            </a:r>
            <a:r>
              <a:rPr lang="en-US" sz="1600" b="1" dirty="0" smtClean="0"/>
              <a:t>, </a:t>
            </a:r>
            <a:r>
              <a:rPr lang="en" sz="1600" b="1" dirty="0" smtClean="0"/>
              <a:t> </a:t>
            </a:r>
            <a:r>
              <a:rPr lang="en" sz="1600" b="1" dirty="0" err="1" smtClean="0"/>
              <a:t>model.java</a:t>
            </a:r>
            <a:r>
              <a:rPr lang="en-US" sz="1600" b="1" dirty="0"/>
              <a:t>.</a:t>
            </a:r>
            <a:r>
              <a:rPr lang="en" sz="1600" b="1" dirty="0" smtClean="0"/>
              <a:t> </a:t>
            </a:r>
            <a:r>
              <a:rPr lang="en" sz="1600" b="1" dirty="0"/>
              <a:t>...</a:t>
            </a:r>
            <a:endParaRPr sz="1600" b="1" dirty="0"/>
          </a:p>
        </p:txBody>
      </p:sp>
      <p:cxnSp>
        <p:nvCxnSpPr>
          <p:cNvPr id="19" name="Google Shape;1279;p132"/>
          <p:cNvCxnSpPr>
            <a:stCxn id="16" idx="3"/>
            <a:endCxn id="14" idx="1"/>
          </p:cNvCxnSpPr>
          <p:nvPr/>
        </p:nvCxnSpPr>
        <p:spPr>
          <a:xfrm>
            <a:off x="3222410" y="1908707"/>
            <a:ext cx="595524" cy="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80;p132"/>
          <p:cNvCxnSpPr>
            <a:stCxn id="14" idx="3"/>
            <a:endCxn id="18" idx="1"/>
          </p:cNvCxnSpPr>
          <p:nvPr/>
        </p:nvCxnSpPr>
        <p:spPr>
          <a:xfrm flipV="1">
            <a:off x="4409386" y="1908714"/>
            <a:ext cx="720872" cy="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81;p132"/>
          <p:cNvCxnSpPr>
            <a:stCxn id="18" idx="2"/>
            <a:endCxn id="27" idx="0"/>
          </p:cNvCxnSpPr>
          <p:nvPr/>
        </p:nvCxnSpPr>
        <p:spPr>
          <a:xfrm>
            <a:off x="6091111" y="2238714"/>
            <a:ext cx="14417" cy="10805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283;p132"/>
          <p:cNvCxnSpPr>
            <a:stCxn id="27" idx="3"/>
            <a:endCxn id="13" idx="1"/>
          </p:cNvCxnSpPr>
          <p:nvPr/>
        </p:nvCxnSpPr>
        <p:spPr>
          <a:xfrm flipV="1">
            <a:off x="6401254" y="2866939"/>
            <a:ext cx="1223730" cy="7823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284;p132"/>
          <p:cNvCxnSpPr>
            <a:stCxn id="27" idx="3"/>
            <a:endCxn id="12" idx="1"/>
          </p:cNvCxnSpPr>
          <p:nvPr/>
        </p:nvCxnSpPr>
        <p:spPr>
          <a:xfrm>
            <a:off x="6401254" y="3649289"/>
            <a:ext cx="1223730" cy="83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1285;p132" descr="Spur gea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802" y="3319308"/>
            <a:ext cx="591452" cy="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p132"/>
          <p:cNvSpPr txBox="1"/>
          <p:nvPr/>
        </p:nvSpPr>
        <p:spPr>
          <a:xfrm>
            <a:off x="3817934" y="3133894"/>
            <a:ext cx="2100750" cy="9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Language-Specific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</a:rPr>
              <a:t>Compiler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chemeClr val="dk1"/>
                </a:solidFill>
              </a:rPr>
              <a:t>(e.g. go, </a:t>
            </a:r>
            <a:r>
              <a:rPr lang="en-US" sz="1400" i="1" dirty="0">
                <a:solidFill>
                  <a:schemeClr val="dk1"/>
                </a:solidFill>
              </a:rPr>
              <a:t>g</a:t>
            </a:r>
            <a:r>
              <a:rPr lang="en" sz="1400" i="1" dirty="0" smtClean="0">
                <a:solidFill>
                  <a:schemeClr val="dk1"/>
                </a:solidFill>
              </a:rPr>
              <a:t>cc</a:t>
            </a:r>
            <a:r>
              <a:rPr lang="en" sz="1400" i="1" dirty="0">
                <a:solidFill>
                  <a:schemeClr val="dk1"/>
                </a:solidFill>
              </a:rPr>
              <a:t>, javac)</a:t>
            </a:r>
            <a:endParaRPr sz="1400" i="1" dirty="0">
              <a:solidFill>
                <a:schemeClr val="dk1"/>
              </a:solidFill>
            </a:endParaRPr>
          </a:p>
        </p:txBody>
      </p:sp>
      <p:sp>
        <p:nvSpPr>
          <p:cNvPr id="30" name="Google Shape;1287;p132"/>
          <p:cNvSpPr txBox="1"/>
          <p:nvPr/>
        </p:nvSpPr>
        <p:spPr>
          <a:xfrm>
            <a:off x="8684583" y="3232985"/>
            <a:ext cx="2274361" cy="8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/>
              <a:t>Model-Independent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dirty="0" smtClean="0"/>
              <a:t>Runtime API</a:t>
            </a:r>
            <a:r>
              <a:rPr lang="en-US" sz="1600" dirty="0" smtClean="0"/>
              <a:t>, represented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/>
              <a:t>a</a:t>
            </a:r>
            <a:r>
              <a:rPr lang="en-US" sz="1600" dirty="0" smtClean="0"/>
              <a:t>s a </a:t>
            </a:r>
            <a:r>
              <a:rPr lang="en-US" sz="1600" dirty="0" err="1" smtClean="0"/>
              <a:t>ProtoBuf</a:t>
            </a:r>
            <a:endParaRPr lang="en-US" sz="16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dirty="0"/>
          </a:p>
        </p:txBody>
      </p:sp>
      <p:sp>
        <p:nvSpPr>
          <p:cNvPr id="31" name="Google Shape;1288;p132"/>
          <p:cNvSpPr/>
          <p:nvPr/>
        </p:nvSpPr>
        <p:spPr>
          <a:xfrm>
            <a:off x="8416684" y="3078439"/>
            <a:ext cx="267900" cy="119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451;p153"/>
          <p:cNvCxnSpPr/>
          <p:nvPr/>
        </p:nvCxnSpPr>
        <p:spPr>
          <a:xfrm rot="10800000" flipH="1">
            <a:off x="4130497" y="4648432"/>
            <a:ext cx="1334191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452;p153"/>
          <p:cNvCxnSpPr/>
          <p:nvPr/>
        </p:nvCxnSpPr>
        <p:spPr>
          <a:xfrm>
            <a:off x="4130497" y="4921710"/>
            <a:ext cx="1327929" cy="48860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453;p153"/>
          <p:cNvCxnSpPr/>
          <p:nvPr/>
        </p:nvCxnSpPr>
        <p:spPr>
          <a:xfrm rot="10800000" flipH="1">
            <a:off x="5593059" y="5388974"/>
            <a:ext cx="1352282" cy="1430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454;p153"/>
          <p:cNvCxnSpPr/>
          <p:nvPr/>
        </p:nvCxnSpPr>
        <p:spPr>
          <a:xfrm>
            <a:off x="6939312" y="4598270"/>
            <a:ext cx="1211731" cy="294554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455;p153"/>
          <p:cNvCxnSpPr/>
          <p:nvPr/>
        </p:nvCxnSpPr>
        <p:spPr>
          <a:xfrm rot="10800000">
            <a:off x="9521859" y="4612667"/>
            <a:ext cx="1187030" cy="495936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456;p153"/>
          <p:cNvCxnSpPr/>
          <p:nvPr/>
        </p:nvCxnSpPr>
        <p:spPr>
          <a:xfrm flipH="1">
            <a:off x="9289114" y="5108604"/>
            <a:ext cx="1419774" cy="2659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457;p153"/>
          <p:cNvCxnSpPr/>
          <p:nvPr/>
        </p:nvCxnSpPr>
        <p:spPr>
          <a:xfrm flipH="1">
            <a:off x="9227746" y="4605484"/>
            <a:ext cx="324589" cy="769215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458;p153"/>
          <p:cNvCxnSpPr/>
          <p:nvPr/>
        </p:nvCxnSpPr>
        <p:spPr>
          <a:xfrm rot="10800000">
            <a:off x="8206344" y="4907282"/>
            <a:ext cx="911494" cy="481630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1459;p153"/>
          <p:cNvCxnSpPr/>
          <p:nvPr/>
        </p:nvCxnSpPr>
        <p:spPr>
          <a:xfrm rot="10800000" flipH="1">
            <a:off x="6976034" y="4892976"/>
            <a:ext cx="1132062" cy="45998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1460;p153"/>
          <p:cNvCxnSpPr/>
          <p:nvPr/>
        </p:nvCxnSpPr>
        <p:spPr>
          <a:xfrm rot="10800000" flipH="1">
            <a:off x="5629755" y="4612515"/>
            <a:ext cx="1297314" cy="733267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461;p153"/>
          <p:cNvCxnSpPr/>
          <p:nvPr/>
        </p:nvCxnSpPr>
        <p:spPr>
          <a:xfrm flipH="1">
            <a:off x="8126418" y="4605484"/>
            <a:ext cx="1315753" cy="273278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462;p153"/>
          <p:cNvCxnSpPr/>
          <p:nvPr/>
        </p:nvCxnSpPr>
        <p:spPr>
          <a:xfrm>
            <a:off x="7067827" y="5374546"/>
            <a:ext cx="2092610" cy="2164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609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465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3674" y="482780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66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110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68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40" y="4641463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69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6022" y="4361948"/>
            <a:ext cx="801040" cy="589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1470;p153"/>
          <p:cNvCxnSpPr/>
          <p:nvPr/>
        </p:nvCxnSpPr>
        <p:spPr>
          <a:xfrm>
            <a:off x="5525731" y="4648585"/>
            <a:ext cx="1419774" cy="747572"/>
          </a:xfrm>
          <a:prstGeom prst="straightConnector1">
            <a:avLst/>
          </a:prstGeom>
          <a:noFill/>
          <a:ln w="19050" cap="flat" cmpd="sng">
            <a:solidFill>
              <a:srgbClr val="004B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471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4373" y="4383529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473;p153"/>
          <p:cNvSpPr/>
          <p:nvPr/>
        </p:nvSpPr>
        <p:spPr>
          <a:xfrm>
            <a:off x="3882053" y="2105628"/>
            <a:ext cx="7658783" cy="188323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ONOS</a:t>
            </a:r>
            <a:endParaRPr sz="20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474;p153"/>
          <p:cNvSpPr/>
          <p:nvPr/>
        </p:nvSpPr>
        <p:spPr>
          <a:xfrm>
            <a:off x="4034143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1475;p153"/>
          <p:cNvSpPr/>
          <p:nvPr/>
        </p:nvSpPr>
        <p:spPr>
          <a:xfrm>
            <a:off x="7463187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dirty="0"/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1476;p153"/>
          <p:cNvSpPr/>
          <p:nvPr/>
        </p:nvSpPr>
        <p:spPr>
          <a:xfrm>
            <a:off x="5771256" y="3768882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1477;p153"/>
          <p:cNvSpPr/>
          <p:nvPr/>
        </p:nvSpPr>
        <p:spPr>
          <a:xfrm>
            <a:off x="9139908" y="3770445"/>
            <a:ext cx="1419774" cy="53188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1478;p153"/>
          <p:cNvGrpSpPr/>
          <p:nvPr/>
        </p:nvGrpSpPr>
        <p:grpSpPr>
          <a:xfrm>
            <a:off x="4033534" y="3066670"/>
            <a:ext cx="6526148" cy="624384"/>
            <a:chOff x="1857562" y="1862873"/>
            <a:chExt cx="5368339" cy="510651"/>
          </a:xfrm>
        </p:grpSpPr>
        <p:sp>
          <p:nvSpPr>
            <p:cNvPr id="52" name="Google Shape;1479;p153"/>
            <p:cNvSpPr/>
            <p:nvPr/>
          </p:nvSpPr>
          <p:spPr>
            <a:xfrm>
              <a:off x="1858062" y="1862873"/>
              <a:ext cx="4896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OVS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80;p153"/>
            <p:cNvSpPr/>
            <p:nvPr/>
          </p:nvSpPr>
          <p:spPr>
            <a:xfrm>
              <a:off x="2450878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/>
                <a:t>BMv2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81;p153"/>
            <p:cNvSpPr/>
            <p:nvPr/>
          </p:nvSpPr>
          <p:spPr>
            <a:xfrm>
              <a:off x="3114344" y="1863225"/>
              <a:ext cx="6909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Barefoot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82;p153"/>
            <p:cNvSpPr/>
            <p:nvPr/>
          </p:nvSpPr>
          <p:spPr>
            <a:xfrm>
              <a:off x="3871416" y="1863225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Cavium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83;p153"/>
            <p:cNvSpPr/>
            <p:nvPr/>
          </p:nvSpPr>
          <p:spPr>
            <a:xfrm>
              <a:off x="4565397" y="1862873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Mellanox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484;p153"/>
            <p:cNvSpPr/>
            <p:nvPr/>
          </p:nvSpPr>
          <p:spPr>
            <a:xfrm>
              <a:off x="5346857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Ciena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85;p153"/>
            <p:cNvSpPr/>
            <p:nvPr/>
          </p:nvSpPr>
          <p:spPr>
            <a:xfrm>
              <a:off x="5987529" y="1863225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Cisco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486;p153"/>
            <p:cNvSpPr/>
            <p:nvPr/>
          </p:nvSpPr>
          <p:spPr>
            <a:xfrm>
              <a:off x="6642022" y="1862873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 dirty="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Corsa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487;p153"/>
            <p:cNvSpPr/>
            <p:nvPr/>
          </p:nvSpPr>
          <p:spPr>
            <a:xfrm>
              <a:off x="1857562" y="2150024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Fujitsu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488;p153"/>
            <p:cNvSpPr/>
            <p:nvPr/>
          </p:nvSpPr>
          <p:spPr>
            <a:xfrm>
              <a:off x="2528661" y="2128625"/>
              <a:ext cx="4071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HP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89;p153"/>
            <p:cNvSpPr/>
            <p:nvPr/>
          </p:nvSpPr>
          <p:spPr>
            <a:xfrm>
              <a:off x="3002054" y="2128775"/>
              <a:ext cx="7044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Huawei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0;p153"/>
            <p:cNvSpPr/>
            <p:nvPr/>
          </p:nvSpPr>
          <p:spPr>
            <a:xfrm>
              <a:off x="3758983" y="2128250"/>
              <a:ext cx="6273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Juniper</a:t>
              </a:r>
              <a:endParaRPr sz="1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1;p153"/>
            <p:cNvSpPr/>
            <p:nvPr/>
          </p:nvSpPr>
          <p:spPr>
            <a:xfrm>
              <a:off x="4457980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Lumentum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2;p153"/>
            <p:cNvSpPr/>
            <p:nvPr/>
          </p:nvSpPr>
          <p:spPr>
            <a:xfrm>
              <a:off x="5304275" y="2128238"/>
              <a:ext cx="7860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Microsemi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3;p153"/>
            <p:cNvSpPr/>
            <p:nvPr/>
          </p:nvSpPr>
          <p:spPr>
            <a:xfrm>
              <a:off x="6150575" y="2128250"/>
              <a:ext cx="574500" cy="22350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Polatis</a:t>
              </a:r>
              <a:endParaRPr sz="12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4;p153"/>
            <p:cNvSpPr txBox="1"/>
            <p:nvPr/>
          </p:nvSpPr>
          <p:spPr>
            <a:xfrm>
              <a:off x="6766200" y="2126778"/>
              <a:ext cx="459701" cy="2146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...</a:t>
              </a:r>
              <a:endParaRPr sz="12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1495;p153"/>
          <p:cNvSpPr/>
          <p:nvPr/>
        </p:nvSpPr>
        <p:spPr>
          <a:xfrm>
            <a:off x="5233114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FlowRule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1496;p153"/>
          <p:cNvSpPr/>
          <p:nvPr/>
        </p:nvSpPr>
        <p:spPr>
          <a:xfrm>
            <a:off x="4034143" y="1971126"/>
            <a:ext cx="1115363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Topology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1497;p153"/>
          <p:cNvSpPr/>
          <p:nvPr/>
        </p:nvSpPr>
        <p:spPr>
          <a:xfrm>
            <a:off x="6432085" y="1971126"/>
            <a:ext cx="1527971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600" b="0" i="0" u="none" strike="noStrike" cap="none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FlowObjective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1498;p153"/>
          <p:cNvSpPr/>
          <p:nvPr/>
        </p:nvSpPr>
        <p:spPr>
          <a:xfrm>
            <a:off x="8043938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gNMI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1499;p153"/>
          <p:cNvSpPr/>
          <p:nvPr/>
        </p:nvSpPr>
        <p:spPr>
          <a:xfrm>
            <a:off x="9060060" y="1971126"/>
            <a:ext cx="941066" cy="30409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gNOI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1502;p153"/>
          <p:cNvSpPr txBox="1"/>
          <p:nvPr/>
        </p:nvSpPr>
        <p:spPr>
          <a:xfrm>
            <a:off x="10076182" y="1965773"/>
            <a:ext cx="472098" cy="3094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...</a:t>
            </a:r>
            <a:endParaRPr sz="1600" b="1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1503;p153"/>
          <p:cNvSpPr/>
          <p:nvPr/>
        </p:nvSpPr>
        <p:spPr>
          <a:xfrm>
            <a:off x="4034143" y="2365258"/>
            <a:ext cx="6514137" cy="5979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Distributed</a:t>
            </a:r>
            <a:r>
              <a:rPr lang="en" b="0" i="0" u="none" strike="noStrike" cap="none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ore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513;p153"/>
          <p:cNvSpPr/>
          <p:nvPr/>
        </p:nvSpPr>
        <p:spPr>
          <a:xfrm>
            <a:off x="6267826" y="832729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514;p153"/>
          <p:cNvSpPr/>
          <p:nvPr/>
        </p:nvSpPr>
        <p:spPr>
          <a:xfrm>
            <a:off x="6345465" y="924066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515;p153"/>
          <p:cNvSpPr/>
          <p:nvPr/>
        </p:nvSpPr>
        <p:spPr>
          <a:xfrm>
            <a:off x="6432092" y="1005927"/>
            <a:ext cx="1527971" cy="4959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Control </a:t>
            </a: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Apps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1519;p153"/>
          <p:cNvCxnSpPr/>
          <p:nvPr/>
        </p:nvCxnSpPr>
        <p:spPr>
          <a:xfrm flipH="1">
            <a:off x="4591708" y="1501864"/>
            <a:ext cx="2604369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520;p153"/>
          <p:cNvCxnSpPr/>
          <p:nvPr/>
        </p:nvCxnSpPr>
        <p:spPr>
          <a:xfrm flipH="1">
            <a:off x="5790915" y="1501864"/>
            <a:ext cx="1405162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1521;p153"/>
          <p:cNvCxnSpPr/>
          <p:nvPr/>
        </p:nvCxnSpPr>
        <p:spPr>
          <a:xfrm>
            <a:off x="7196077" y="1501864"/>
            <a:ext cx="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1522;p153"/>
          <p:cNvCxnSpPr/>
          <p:nvPr/>
        </p:nvCxnSpPr>
        <p:spPr>
          <a:xfrm>
            <a:off x="7196077" y="1501864"/>
            <a:ext cx="1318536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1523;p153"/>
          <p:cNvCxnSpPr/>
          <p:nvPr/>
        </p:nvCxnSpPr>
        <p:spPr>
          <a:xfrm>
            <a:off x="7196077" y="1501864"/>
            <a:ext cx="2334400" cy="469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97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767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226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1463;p153" descr="switch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34" y="5115145"/>
            <a:ext cx="801040" cy="5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Left Brace 99"/>
          <p:cNvSpPr/>
          <p:nvPr/>
        </p:nvSpPr>
        <p:spPr>
          <a:xfrm>
            <a:off x="3586896" y="3067100"/>
            <a:ext cx="140158" cy="1061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87419" y="3228709"/>
            <a:ext cx="22645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Southbound Plugins</a:t>
            </a:r>
          </a:p>
          <a:p>
            <a:pPr algn="r"/>
            <a:r>
              <a:rPr lang="en-US" sz="1600" dirty="0" smtClean="0"/>
              <a:t>Device-specific Drivers</a:t>
            </a:r>
          </a:p>
          <a:p>
            <a:pPr algn="r"/>
            <a:r>
              <a:rPr lang="en-US" sz="1600" dirty="0" smtClean="0"/>
              <a:t>Shared Protocol Libraries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22459" y="1876135"/>
            <a:ext cx="1864096" cy="488720"/>
            <a:chOff x="1822459" y="1876135"/>
            <a:chExt cx="1864096" cy="488720"/>
          </a:xfrm>
        </p:grpSpPr>
        <p:sp>
          <p:nvSpPr>
            <p:cNvPr id="3" name="Left Brace 2"/>
            <p:cNvSpPr/>
            <p:nvPr/>
          </p:nvSpPr>
          <p:spPr>
            <a:xfrm>
              <a:off x="3566885" y="1876135"/>
              <a:ext cx="119670" cy="4887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2459" y="1954096"/>
              <a:ext cx="179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Northbound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30;p154"/>
          <p:cNvSpPr/>
          <p:nvPr/>
        </p:nvSpPr>
        <p:spPr>
          <a:xfrm>
            <a:off x="3855176" y="4031210"/>
            <a:ext cx="11106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OpenFlow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1;p154"/>
          <p:cNvSpPr/>
          <p:nvPr/>
        </p:nvSpPr>
        <p:spPr>
          <a:xfrm>
            <a:off x="5116977" y="4031211"/>
            <a:ext cx="1164000" cy="532271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P4Runtime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532;p154"/>
          <p:cNvSpPr/>
          <p:nvPr/>
        </p:nvSpPr>
        <p:spPr>
          <a:xfrm>
            <a:off x="6416453" y="4031211"/>
            <a:ext cx="1110600" cy="532272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Netconf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3;p154"/>
          <p:cNvSpPr/>
          <p:nvPr/>
        </p:nvSpPr>
        <p:spPr>
          <a:xfrm>
            <a:off x="7697092" y="4031210"/>
            <a:ext cx="1110600" cy="532273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/>
              <a:t>...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534;p154"/>
          <p:cNvSpPr/>
          <p:nvPr/>
        </p:nvSpPr>
        <p:spPr>
          <a:xfrm>
            <a:off x="3855176" y="3503075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Rule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535;p154"/>
          <p:cNvSpPr/>
          <p:nvPr/>
        </p:nvSpPr>
        <p:spPr>
          <a:xfrm>
            <a:off x="3855177" y="2806759"/>
            <a:ext cx="12807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OF-DPA Pipeline</a:t>
            </a:r>
            <a:endParaRPr sz="16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36;p154"/>
          <p:cNvSpPr/>
          <p:nvPr/>
        </p:nvSpPr>
        <p:spPr>
          <a:xfrm>
            <a:off x="5287313" y="2806747"/>
            <a:ext cx="17475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Single Table </a:t>
            </a: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537;p154"/>
          <p:cNvSpPr/>
          <p:nvPr/>
        </p:nvSpPr>
        <p:spPr>
          <a:xfrm>
            <a:off x="7186650" y="2806747"/>
            <a:ext cx="1620600" cy="5724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P4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-Defined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Pipeline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1538;p154"/>
          <p:cNvSpPr/>
          <p:nvPr/>
        </p:nvSpPr>
        <p:spPr>
          <a:xfrm>
            <a:off x="3855176" y="2281886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0" i="0" u="none" strike="noStrike" cap="none" dirty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Flow Objective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  <p:cxnSp>
        <p:nvCxnSpPr>
          <p:cNvPr id="19" name="Google Shape;1540;p154"/>
          <p:cNvCxnSpPr>
            <a:stCxn id="20" idx="2"/>
            <a:endCxn id="25" idx="0"/>
          </p:cNvCxnSpPr>
          <p:nvPr/>
        </p:nvCxnSpPr>
        <p:spPr>
          <a:xfrm>
            <a:off x="3458752" y="1781330"/>
            <a:ext cx="0" cy="272394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1541;p154"/>
          <p:cNvSpPr txBox="1"/>
          <p:nvPr/>
        </p:nvSpPr>
        <p:spPr>
          <a:xfrm>
            <a:off x="2797402" y="1398503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Abstract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1541;p154"/>
          <p:cNvSpPr txBox="1"/>
          <p:nvPr/>
        </p:nvSpPr>
        <p:spPr>
          <a:xfrm>
            <a:off x="2797402" y="4505279"/>
            <a:ext cx="1322700" cy="38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Concrete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7019" y="293144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Multiple Pipelines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90379" y="2806747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7019" y="4115779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Drivers</a:t>
            </a:r>
            <a:endParaRPr lang="en-US" dirty="0"/>
          </a:p>
        </p:txBody>
      </p:sp>
      <p:sp>
        <p:nvSpPr>
          <p:cNvPr id="21" name="Right Brace 20"/>
          <p:cNvSpPr/>
          <p:nvPr/>
        </p:nvSpPr>
        <p:spPr>
          <a:xfrm>
            <a:off x="8890379" y="3991084"/>
            <a:ext cx="156641" cy="5724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538;p154"/>
          <p:cNvSpPr/>
          <p:nvPr/>
        </p:nvSpPr>
        <p:spPr>
          <a:xfrm>
            <a:off x="3855176" y="1753258"/>
            <a:ext cx="4952700" cy="404700"/>
          </a:xfrm>
          <a:prstGeom prst="roundRect">
            <a:avLst>
              <a:gd name="adj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Consolas"/>
                <a:cs typeface="Consolas"/>
                <a:sym typeface="Consolas"/>
              </a:rPr>
              <a:t>Intents</a:t>
            </a:r>
            <a:endParaRPr b="0" i="0" u="none" strike="noStrike" cap="none" dirty="0">
              <a:solidFill>
                <a:srgbClr val="000000"/>
              </a:solidFill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9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6935" y="2526439"/>
            <a:ext cx="6153938" cy="896976"/>
            <a:chOff x="817418" y="3084551"/>
            <a:chExt cx="6153938" cy="896976"/>
          </a:xfrm>
        </p:grpSpPr>
        <p:sp>
          <p:nvSpPr>
            <p:cNvPr id="75" name="Google Shape;1473;p153"/>
            <p:cNvSpPr/>
            <p:nvPr/>
          </p:nvSpPr>
          <p:spPr>
            <a:xfrm>
              <a:off x="817418" y="3171820"/>
              <a:ext cx="6153938" cy="809707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ONOS</a:t>
              </a:r>
              <a:endParaRPr sz="20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95;p153"/>
            <p:cNvSpPr/>
            <p:nvPr/>
          </p:nvSpPr>
          <p:spPr>
            <a:xfrm>
              <a:off x="2124078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FlowRule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96;p153"/>
            <p:cNvSpPr/>
            <p:nvPr/>
          </p:nvSpPr>
          <p:spPr>
            <a:xfrm>
              <a:off x="925107" y="3084551"/>
              <a:ext cx="1115363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Topology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97;p153"/>
            <p:cNvSpPr/>
            <p:nvPr/>
          </p:nvSpPr>
          <p:spPr>
            <a:xfrm>
              <a:off x="3323049" y="3084551"/>
              <a:ext cx="1527971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600" b="0" i="0" u="none" strike="noStrike" cap="none" dirty="0" err="1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FlowObjective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98;p153"/>
            <p:cNvSpPr/>
            <p:nvPr/>
          </p:nvSpPr>
          <p:spPr>
            <a:xfrm>
              <a:off x="4934902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gNMI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99;p153"/>
            <p:cNvSpPr/>
            <p:nvPr/>
          </p:nvSpPr>
          <p:spPr>
            <a:xfrm>
              <a:off x="5951024" y="3084551"/>
              <a:ext cx="941066" cy="3040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600" b="0" i="0" u="none" strike="noStrike" cap="none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gNOI</a:t>
              </a:r>
              <a:endParaRPr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1833;p166"/>
          <p:cNvSpPr/>
          <p:nvPr/>
        </p:nvSpPr>
        <p:spPr>
          <a:xfrm>
            <a:off x="3518527" y="49526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835;p166"/>
          <p:cNvSpPr/>
          <p:nvPr/>
        </p:nvSpPr>
        <p:spPr>
          <a:xfrm>
            <a:off x="3601657" y="563016"/>
            <a:ext cx="804492" cy="316224"/>
          </a:xfrm>
          <a:prstGeom prst="flowChartDocumen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spec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515;p153"/>
          <p:cNvSpPr/>
          <p:nvPr/>
        </p:nvSpPr>
        <p:spPr>
          <a:xfrm>
            <a:off x="3239918" y="1246918"/>
            <a:ext cx="1527971" cy="818736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Zero-Touch Provisioning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App</a:t>
            </a:r>
            <a:endParaRPr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/>
          <p:cNvCxnSpPr>
            <a:stCxn id="53" idx="2"/>
            <a:endCxn id="60" idx="0"/>
          </p:cNvCxnSpPr>
          <p:nvPr/>
        </p:nvCxnSpPr>
        <p:spPr>
          <a:xfrm>
            <a:off x="4003903" y="858334"/>
            <a:ext cx="1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2"/>
            <a:endCxn id="64" idx="0"/>
          </p:cNvCxnSpPr>
          <p:nvPr/>
        </p:nvCxnSpPr>
        <p:spPr>
          <a:xfrm flipH="1">
            <a:off x="1592306" y="2065654"/>
            <a:ext cx="241159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2"/>
            <a:endCxn id="63" idx="0"/>
          </p:cNvCxnSpPr>
          <p:nvPr/>
        </p:nvCxnSpPr>
        <p:spPr>
          <a:xfrm flipH="1">
            <a:off x="2791277" y="2065654"/>
            <a:ext cx="1212627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2"/>
            <a:endCxn id="65" idx="0"/>
          </p:cNvCxnSpPr>
          <p:nvPr/>
        </p:nvCxnSpPr>
        <p:spPr>
          <a:xfrm>
            <a:off x="4003904" y="2065654"/>
            <a:ext cx="1926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2"/>
            <a:endCxn id="66" idx="0"/>
          </p:cNvCxnSpPr>
          <p:nvPr/>
        </p:nvCxnSpPr>
        <p:spPr>
          <a:xfrm>
            <a:off x="4003904" y="2065654"/>
            <a:ext cx="1511048" cy="46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7" idx="0"/>
          </p:cNvCxnSpPr>
          <p:nvPr/>
        </p:nvCxnSpPr>
        <p:spPr>
          <a:xfrm>
            <a:off x="4003903" y="2080534"/>
            <a:ext cx="2527171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631790" y="3901400"/>
            <a:ext cx="4919777" cy="1342519"/>
            <a:chOff x="1867501" y="3664682"/>
            <a:chExt cx="4919777" cy="1342519"/>
          </a:xfrm>
        </p:grpSpPr>
        <p:cxnSp>
          <p:nvCxnSpPr>
            <p:cNvPr id="89" name="Google Shape;1453;p153"/>
            <p:cNvCxnSpPr/>
            <p:nvPr/>
          </p:nvCxnSpPr>
          <p:spPr>
            <a:xfrm rot="10800000" flipH="1">
              <a:off x="2346187" y="4691708"/>
              <a:ext cx="1352282" cy="14306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1454;p153"/>
            <p:cNvCxnSpPr/>
            <p:nvPr/>
          </p:nvCxnSpPr>
          <p:spPr>
            <a:xfrm>
              <a:off x="3999171" y="3944196"/>
              <a:ext cx="905000" cy="25136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1457;p153"/>
            <p:cNvCxnSpPr/>
            <p:nvPr/>
          </p:nvCxnSpPr>
          <p:spPr>
            <a:xfrm flipH="1">
              <a:off x="5980874" y="3908218"/>
              <a:ext cx="324589" cy="769215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1458;p153"/>
            <p:cNvCxnSpPr/>
            <p:nvPr/>
          </p:nvCxnSpPr>
          <p:spPr>
            <a:xfrm rot="10800000">
              <a:off x="4959472" y="4210016"/>
              <a:ext cx="911494" cy="481630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1459;p153"/>
            <p:cNvCxnSpPr/>
            <p:nvPr/>
          </p:nvCxnSpPr>
          <p:spPr>
            <a:xfrm rot="10800000" flipH="1">
              <a:off x="3729162" y="4195710"/>
              <a:ext cx="1132062" cy="45998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1460;p153"/>
            <p:cNvCxnSpPr/>
            <p:nvPr/>
          </p:nvCxnSpPr>
          <p:spPr>
            <a:xfrm flipV="1">
              <a:off x="2355173" y="4072046"/>
              <a:ext cx="984902" cy="5764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ysDot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1461;p153"/>
            <p:cNvCxnSpPr/>
            <p:nvPr/>
          </p:nvCxnSpPr>
          <p:spPr>
            <a:xfrm flipH="1">
              <a:off x="4879546" y="3908218"/>
              <a:ext cx="1315753" cy="273278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1462;p153"/>
            <p:cNvCxnSpPr/>
            <p:nvPr/>
          </p:nvCxnSpPr>
          <p:spPr>
            <a:xfrm>
              <a:off x="3820955" y="4677280"/>
              <a:ext cx="2092610" cy="2164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1" name="Google Shape;1466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38" y="3664682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468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58368" y="3944197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470;p153"/>
            <p:cNvCxnSpPr/>
            <p:nvPr/>
          </p:nvCxnSpPr>
          <p:spPr>
            <a:xfrm>
              <a:off x="2278859" y="3951319"/>
              <a:ext cx="1419774" cy="747572"/>
            </a:xfrm>
            <a:prstGeom prst="straightConnector1">
              <a:avLst/>
            </a:prstGeom>
            <a:noFill/>
            <a:ln w="19050" cap="flat" cmpd="sng">
              <a:solidFill>
                <a:srgbClr val="004B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05" name="Google Shape;1471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501" y="3686263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5895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38354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463;p153" descr="switch-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5262" y="4417879"/>
              <a:ext cx="801040" cy="58932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1" name="Straight Arrow Connector 110"/>
          <p:cNvCxnSpPr>
            <a:stCxn id="75" idx="2"/>
          </p:cNvCxnSpPr>
          <p:nvPr/>
        </p:nvCxnSpPr>
        <p:spPr>
          <a:xfrm flipH="1">
            <a:off x="3493450" y="3423415"/>
            <a:ext cx="510454" cy="608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13948" y="354287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Software, Certs, </a:t>
            </a:r>
            <a:r>
              <a:rPr lang="en-US" dirty="0" err="1" smtClean="0"/>
              <a:t>Config</a:t>
            </a:r>
            <a:r>
              <a:rPr lang="en-US" dirty="0" smtClean="0"/>
              <a:t>,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4364" y="3912210"/>
            <a:ext cx="844399" cy="578512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64089" y="5483275"/>
            <a:ext cx="5666894" cy="1290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4545" y="61408"/>
            <a:ext cx="1911928" cy="102003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Control App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24545" y="1736961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Topology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73928" y="437206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Event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673927" y="238119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1745" y="107071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93127" y="108377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92219" y="1246595"/>
            <a:ext cx="16040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Topology Event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69315" y="1224536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52056" y="3662252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Link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52056" y="5606244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01438" y="4306488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1437" y="6002282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09256" y="4936221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638" y="4949284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13" y="4958637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0487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82470" y="3655127"/>
            <a:ext cx="1911928" cy="128847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Service</a:t>
            </a:r>
          </a:p>
          <a:p>
            <a:pPr algn="ctr"/>
            <a:r>
              <a:rPr lang="en-US" dirty="0" smtClean="0"/>
              <a:t>(ONOS)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2470" y="5599119"/>
            <a:ext cx="1911928" cy="107109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Distributed Map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031852" y="4299363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Listener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031851" y="5995157"/>
            <a:ext cx="1413163" cy="49757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Map(</a:t>
            </a:r>
            <a:r>
              <a:rPr lang="en-US" dirty="0" err="1" smtClean="0"/>
              <a:t>k,v</a:t>
            </a:r>
            <a:r>
              <a:rPr lang="en-US" dirty="0" smtClean="0"/>
              <a:t>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39670" y="4929096"/>
            <a:ext cx="0" cy="666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1052" y="4942159"/>
            <a:ext cx="0" cy="651205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0360" y="4947743"/>
            <a:ext cx="7058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Map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338721" y="4952509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Register</a:t>
            </a:r>
          </a:p>
        </p:txBody>
      </p:sp>
      <p:cxnSp>
        <p:nvCxnSpPr>
          <p:cNvPr id="43" name="Straight Arrow Connector 42"/>
          <p:cNvCxnSpPr>
            <a:stCxn id="40" idx="2"/>
            <a:endCxn id="30" idx="0"/>
          </p:cNvCxnSpPr>
          <p:nvPr/>
        </p:nvCxnSpPr>
        <p:spPr>
          <a:xfrm>
            <a:off x="3380509" y="3025434"/>
            <a:ext cx="1357925" cy="629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  <a:endCxn id="22" idx="0"/>
          </p:cNvCxnSpPr>
          <p:nvPr/>
        </p:nvCxnSpPr>
        <p:spPr>
          <a:xfrm flipH="1">
            <a:off x="2008020" y="3025434"/>
            <a:ext cx="1372489" cy="636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2098" y="3021078"/>
            <a:ext cx="1357925" cy="62969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33846" y="3021078"/>
            <a:ext cx="1372489" cy="63681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951705" y="3138587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Register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4221" y="3125125"/>
            <a:ext cx="1386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mtClean="0"/>
              <a:t>Device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56360" y="3133832"/>
            <a:ext cx="11354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Link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439" y="1306650"/>
            <a:ext cx="9247239" cy="7521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7867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82538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82602" y="1306650"/>
            <a:ext cx="2286616" cy="752168"/>
          </a:xfrm>
          <a:prstGeom prst="rect">
            <a:avLst/>
          </a:prstGeom>
          <a:solidFill>
            <a:srgbClr val="CFE7F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2506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825" y="1467291"/>
            <a:ext cx="1600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3862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88444" y="510907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TCP/UDP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12479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87696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044555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Type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52978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72116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29205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39041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5796412" y="1414969"/>
            <a:ext cx="6954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err="1" smtClean="0"/>
              <a:t>Addr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542567" y="1525768"/>
            <a:ext cx="7256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Proto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24039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303795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77154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251301" y="1306650"/>
            <a:ext cx="0" cy="7521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40203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9362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735951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62720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270960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Src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3294" y="1414969"/>
            <a:ext cx="7102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Dst</a:t>
            </a:r>
            <a:endParaRPr lang="en-US" dirty="0" smtClean="0"/>
          </a:p>
          <a:p>
            <a:pPr algn="ctr">
              <a:lnSpc>
                <a:spcPct val="80000"/>
              </a:lnSpc>
            </a:pPr>
            <a:r>
              <a:rPr lang="en-US" dirty="0" smtClean="0"/>
              <a:t>Port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06652" y="1306650"/>
            <a:ext cx="0" cy="752168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5957" y="1525768"/>
            <a:ext cx="69296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mr-IN" smtClean="0"/>
              <a:t>…</a:t>
            </a:r>
            <a:endParaRPr lang="en-US" dirty="0" smtClean="0"/>
          </a:p>
        </p:txBody>
      </p:sp>
      <p:sp>
        <p:nvSpPr>
          <p:cNvPr id="58" name="Right Brace 57"/>
          <p:cNvSpPr/>
          <p:nvPr/>
        </p:nvSpPr>
        <p:spPr>
          <a:xfrm rot="16200000">
            <a:off x="1549399" y="29427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/>
          <p:cNvSpPr/>
          <p:nvPr/>
        </p:nvSpPr>
        <p:spPr>
          <a:xfrm rot="16200000">
            <a:off x="4907986" y="-1077565"/>
            <a:ext cx="224885" cy="44266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 rot="16200000">
            <a:off x="8250086" y="34344"/>
            <a:ext cx="231822" cy="22097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50514" y="2066017"/>
            <a:ext cx="1389690" cy="109359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40203" y="2066017"/>
            <a:ext cx="1233964" cy="107047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643365" y="3126658"/>
            <a:ext cx="2873641" cy="1587081"/>
            <a:chOff x="3529786" y="5279920"/>
            <a:chExt cx="2873641" cy="1587081"/>
          </a:xfrm>
        </p:grpSpPr>
        <p:sp>
          <p:nvSpPr>
            <p:cNvPr id="85" name="Rectangle 84"/>
            <p:cNvSpPr/>
            <p:nvPr/>
          </p:nvSpPr>
          <p:spPr>
            <a:xfrm>
              <a:off x="3529786" y="5289749"/>
              <a:ext cx="2630802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918384" y="5289749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6924" y="5279920"/>
              <a:ext cx="0" cy="752168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041660" y="552928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VLAN ID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13574" y="5523705"/>
              <a:ext cx="958632" cy="31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/>
                <a:t>Ctl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6936" y="5516066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Type</a:t>
              </a:r>
              <a:endParaRPr lang="en-US" dirty="0"/>
            </a:p>
          </p:txBody>
        </p:sp>
        <p:sp>
          <p:nvSpPr>
            <p:cNvPr id="91" name="Right Brace 90"/>
            <p:cNvSpPr/>
            <p:nvPr/>
          </p:nvSpPr>
          <p:spPr>
            <a:xfrm rot="5400000" flipV="1">
              <a:off x="4755257" y="4881893"/>
              <a:ext cx="187011" cy="262365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42733" y="6331470"/>
              <a:ext cx="184614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Optional</a:t>
              </a:r>
              <a:r>
                <a:rPr lang="en-US" dirty="0"/>
                <a:t> </a:t>
              </a:r>
              <a:r>
                <a:rPr lang="en-US" dirty="0" smtClean="0"/>
                <a:t>802.1Q VLAN Tag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>
            <a:stCxn id="37" idx="0"/>
          </p:cNvCxnSpPr>
          <p:nvPr/>
        </p:nvCxnSpPr>
        <p:spPr>
          <a:xfrm>
            <a:off x="9864889" y="4897599"/>
            <a:ext cx="7720" cy="85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" idx="0"/>
          </p:cNvCxnSpPr>
          <p:nvPr/>
        </p:nvCxnSpPr>
        <p:spPr>
          <a:xfrm>
            <a:off x="2023252" y="4928905"/>
            <a:ext cx="10832" cy="825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94704" y="4430777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08381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>
            <a:off x="4086972" y="4443242"/>
            <a:ext cx="0" cy="13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22">
            <a:extLst>
              <a:ext uri="{FF2B5EF4-FFF2-40B4-BE49-F238E27FC236}">
                <a16:creationId xmlns:a16="http://schemas.microsoft.com/office/drawing/2014/main" xmlns="" id="{16E85FEA-A04A-4E4D-A2F7-C0A62BD48DC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7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1704753" y="4928905"/>
            <a:ext cx="636998" cy="39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3AC27F4-F4E8-8B45-A0DE-84EC8522D826}"/>
              </a:ext>
            </a:extLst>
          </p:cNvPr>
          <p:cNvCxnSpPr>
            <a:stCxn id="5" idx="3"/>
            <a:endCxn id="37" idx="1"/>
          </p:cNvCxnSpPr>
          <p:nvPr/>
        </p:nvCxnSpPr>
        <p:spPr>
          <a:xfrm flipV="1">
            <a:off x="2341751" y="5092808"/>
            <a:ext cx="7204639" cy="3130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A2F61688-4572-3740-ABC6-290417F3E06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2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2">
            <a:extLst>
              <a:ext uri="{FF2B5EF4-FFF2-40B4-BE49-F238E27FC236}">
                <a16:creationId xmlns:a16="http://schemas.microsoft.com/office/drawing/2014/main" xmlns="" id="{EC5F8B3A-17D2-2645-B98E-C1614A7B3F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49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xmlns="" id="{CAE6EE6C-6477-BC42-8548-8013D988A5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6" y="4759037"/>
            <a:ext cx="1318875" cy="7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xmlns="" id="{B11DED87-F96E-CC4A-9AC4-DB714124A29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096" y="4270921"/>
            <a:ext cx="938259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0AF47DE-8EA6-E246-84E4-346BBB0173ED}"/>
              </a:ext>
            </a:extLst>
          </p:cNvPr>
          <p:cNvSpPr/>
          <p:nvPr/>
        </p:nvSpPr>
        <p:spPr>
          <a:xfrm>
            <a:off x="3427534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C8AF8C3-9169-8C4F-94D9-542C329B5C0C}"/>
              </a:ext>
            </a:extLst>
          </p:cNvPr>
          <p:cNvSpPr/>
          <p:nvPr/>
        </p:nvSpPr>
        <p:spPr>
          <a:xfrm>
            <a:off x="5231400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46EDF753-AF87-EC49-BEEF-5FD8EE4C5E20}"/>
              </a:ext>
            </a:extLst>
          </p:cNvPr>
          <p:cNvSpPr/>
          <p:nvPr/>
        </p:nvSpPr>
        <p:spPr>
          <a:xfrm>
            <a:off x="7035266" y="4443242"/>
            <a:ext cx="1318875" cy="37656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1710798" y="4529351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CB2083F-BEE2-8347-AC35-6722942141EC}"/>
              </a:ext>
            </a:extLst>
          </p:cNvPr>
          <p:cNvSpPr/>
          <p:nvPr/>
        </p:nvSpPr>
        <p:spPr>
          <a:xfrm>
            <a:off x="3696187" y="2264025"/>
            <a:ext cx="4385462" cy="65116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a typeface="Symbol" charset="2"/>
                <a:cs typeface="Symbol" charset="2"/>
              </a:rPr>
              <a:t>Network OS</a:t>
            </a:r>
            <a:endParaRPr lang="en-US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1444E56-9A3D-4C4D-AD88-C48789BBAFBD}"/>
              </a:ext>
            </a:extLst>
          </p:cNvPr>
          <p:cNvSpPr/>
          <p:nvPr/>
        </p:nvSpPr>
        <p:spPr>
          <a:xfrm>
            <a:off x="3696187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2EF8CD91-D793-084D-9A81-20168B8A9BB2}"/>
              </a:ext>
            </a:extLst>
          </p:cNvPr>
          <p:cNvSpPr/>
          <p:nvPr/>
        </p:nvSpPr>
        <p:spPr>
          <a:xfrm>
            <a:off x="4816139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97C9F6E1-44C3-644C-848D-C39D32AD560F}"/>
              </a:ext>
            </a:extLst>
          </p:cNvPr>
          <p:cNvSpPr/>
          <p:nvPr/>
        </p:nvSpPr>
        <p:spPr>
          <a:xfrm>
            <a:off x="5936091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32D0669-7B7F-EF4D-8324-1037667343CF}"/>
              </a:ext>
            </a:extLst>
          </p:cNvPr>
          <p:cNvSpPr/>
          <p:nvPr/>
        </p:nvSpPr>
        <p:spPr>
          <a:xfrm>
            <a:off x="7056043" y="1574253"/>
            <a:ext cx="1025609" cy="5921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Control App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C00C85-9C6A-F64D-AD44-9C4509DF0515}"/>
              </a:ext>
            </a:extLst>
          </p:cNvPr>
          <p:cNvSpPr/>
          <p:nvPr/>
        </p:nvSpPr>
        <p:spPr>
          <a:xfrm>
            <a:off x="9546390" y="4897599"/>
            <a:ext cx="636998" cy="3904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BE451DA-8B70-8A41-BCB8-FE93348B9EA5}"/>
              </a:ext>
            </a:extLst>
          </p:cNvPr>
          <p:cNvSpPr/>
          <p:nvPr/>
        </p:nvSpPr>
        <p:spPr>
          <a:xfrm>
            <a:off x="9552435" y="4498045"/>
            <a:ext cx="630954" cy="376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316829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86" name="Straight Connector 185"/>
          <p:cNvCxnSpPr>
            <a:stCxn id="22" idx="0"/>
            <a:endCxn id="181" idx="2"/>
          </p:cNvCxnSpPr>
          <p:nvPr/>
        </p:nvCxnSpPr>
        <p:spPr>
          <a:xfrm flipH="1" flipV="1">
            <a:off x="1552356" y="4114800"/>
            <a:ext cx="473919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258621" y="3643745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2" name="Straight Connector 191"/>
          <p:cNvCxnSpPr>
            <a:stCxn id="22" idx="0"/>
            <a:endCxn id="187" idx="2"/>
          </p:cNvCxnSpPr>
          <p:nvPr/>
        </p:nvCxnSpPr>
        <p:spPr>
          <a:xfrm flipV="1">
            <a:off x="2026275" y="4114800"/>
            <a:ext cx="467873" cy="4145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158466" y="3643743"/>
            <a:ext cx="471054" cy="471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10100258" y="3643743"/>
            <a:ext cx="471054" cy="4710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VM</a:t>
            </a:r>
            <a:endParaRPr lang="en-US" sz="1400"/>
          </a:p>
        </p:txBody>
      </p:sp>
      <p:cxnSp>
        <p:nvCxnSpPr>
          <p:cNvPr id="196" name="Straight Connector 195"/>
          <p:cNvCxnSpPr>
            <a:stCxn id="38" idx="0"/>
            <a:endCxn id="193" idx="2"/>
          </p:cNvCxnSpPr>
          <p:nvPr/>
        </p:nvCxnSpPr>
        <p:spPr>
          <a:xfrm flipH="1" flipV="1">
            <a:off x="9393993" y="4114800"/>
            <a:ext cx="473919" cy="383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38" idx="0"/>
            <a:endCxn id="194" idx="2"/>
          </p:cNvCxnSpPr>
          <p:nvPr/>
        </p:nvCxnSpPr>
        <p:spPr>
          <a:xfrm flipV="1">
            <a:off x="9867912" y="4114798"/>
            <a:ext cx="467873" cy="3832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4" idx="2"/>
            <a:endCxn id="22" idx="3"/>
          </p:cNvCxnSpPr>
          <p:nvPr/>
        </p:nvCxnSpPr>
        <p:spPr>
          <a:xfrm flipH="1">
            <a:off x="2341752" y="2915189"/>
            <a:ext cx="3547166" cy="180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24" idx="2"/>
            <a:endCxn id="14" idx="0"/>
          </p:cNvCxnSpPr>
          <p:nvPr/>
        </p:nvCxnSpPr>
        <p:spPr>
          <a:xfrm flipH="1">
            <a:off x="4086972" y="2915189"/>
            <a:ext cx="180194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4" idx="2"/>
            <a:endCxn id="15" idx="0"/>
          </p:cNvCxnSpPr>
          <p:nvPr/>
        </p:nvCxnSpPr>
        <p:spPr>
          <a:xfrm>
            <a:off x="5888918" y="2915189"/>
            <a:ext cx="1920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4" idx="2"/>
            <a:endCxn id="16" idx="0"/>
          </p:cNvCxnSpPr>
          <p:nvPr/>
        </p:nvCxnSpPr>
        <p:spPr>
          <a:xfrm>
            <a:off x="5888918" y="2915189"/>
            <a:ext cx="1805786" cy="15280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" idx="2"/>
            <a:endCxn id="38" idx="1"/>
          </p:cNvCxnSpPr>
          <p:nvPr/>
        </p:nvCxnSpPr>
        <p:spPr>
          <a:xfrm>
            <a:off x="5888918" y="2915189"/>
            <a:ext cx="3663517" cy="177113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1010406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End Host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9864889" y="5397972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Host</a:t>
            </a:r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1852663" y="36991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9694328" y="36991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52356" y="5767304"/>
            <a:ext cx="10431826" cy="5919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Fine-grain, In-band Measurement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571313" y="1574254"/>
            <a:ext cx="1412870" cy="134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Generation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8757701" y="1574252"/>
            <a:ext cx="1813612" cy="670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</p:cNvCxnSpPr>
          <p:nvPr/>
        </p:nvCxnSpPr>
        <p:spPr>
          <a:xfrm flipH="1">
            <a:off x="8757701" y="2244722"/>
            <a:ext cx="1813612" cy="67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1"/>
          </p:cNvCxnSpPr>
          <p:nvPr/>
        </p:nvCxnSpPr>
        <p:spPr>
          <a:xfrm flipH="1" flipV="1">
            <a:off x="8757701" y="2244721"/>
            <a:ext cx="18136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2"/>
          </p:cNvCxnSpPr>
          <p:nvPr/>
        </p:nvCxnSpPr>
        <p:spPr>
          <a:xfrm>
            <a:off x="11277748" y="2915190"/>
            <a:ext cx="13707" cy="28521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200000">
            <a:off x="8976027" y="1544081"/>
            <a:ext cx="898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Contract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9024502" y="1974265"/>
            <a:ext cx="801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 rot="-1260000">
            <a:off x="8908668" y="2377662"/>
            <a:ext cx="10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Dataplane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1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H="1">
            <a:off x="5119249" y="1889227"/>
            <a:ext cx="872039" cy="91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  <a:endCxn id="17" idx="0"/>
          </p:cNvCxnSpPr>
          <p:nvPr/>
        </p:nvCxnSpPr>
        <p:spPr>
          <a:xfrm flipH="1">
            <a:off x="6198906" y="1895471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93773" y="1885758"/>
            <a:ext cx="2338281" cy="91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309741" y="1777893"/>
            <a:ext cx="1774107" cy="12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30734" y="1895470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8256300" y="1895462"/>
            <a:ext cx="19925" cy="1129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40707" y="1872896"/>
            <a:ext cx="2630515" cy="916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2123" y="187289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122707" y="3929971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122707" y="4444786"/>
            <a:ext cx="1149927" cy="4433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51" name="Elbow Connector 50"/>
          <p:cNvCxnSpPr>
            <a:stCxn id="48" idx="1"/>
          </p:cNvCxnSpPr>
          <p:nvPr/>
        </p:nvCxnSpPr>
        <p:spPr>
          <a:xfrm rot="10800000">
            <a:off x="5928989" y="3485185"/>
            <a:ext cx="193718" cy="6664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1"/>
          </p:cNvCxnSpPr>
          <p:nvPr/>
        </p:nvCxnSpPr>
        <p:spPr>
          <a:xfrm rot="10800000">
            <a:off x="5818909" y="3467954"/>
            <a:ext cx="303799" cy="11985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4" idx="2"/>
          </p:cNvCxnSpPr>
          <p:nvPr/>
        </p:nvCxnSpPr>
        <p:spPr>
          <a:xfrm rot="16200000" flipH="1">
            <a:off x="5290631" y="3199597"/>
            <a:ext cx="785388" cy="8787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939322" y="3360907"/>
            <a:ext cx="1298006" cy="1068762"/>
          </a:xfrm>
          <a:prstGeom prst="bentConnector3">
            <a:avLst>
              <a:gd name="adj1" fmla="val 990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/>
          <p:cNvSpPr/>
          <p:nvPr/>
        </p:nvSpPr>
        <p:spPr>
          <a:xfrm>
            <a:off x="8888150" y="5028054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Can 70"/>
          <p:cNvSpPr/>
          <p:nvPr/>
        </p:nvSpPr>
        <p:spPr>
          <a:xfrm>
            <a:off x="7934718" y="5396555"/>
            <a:ext cx="683012" cy="39106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8795915" y="5484436"/>
            <a:ext cx="86748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External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Routers</a:t>
            </a:r>
            <a:endParaRPr lang="en-US" sz="1600" dirty="0"/>
          </a:p>
        </p:txBody>
      </p:sp>
      <p:cxnSp>
        <p:nvCxnSpPr>
          <p:cNvPr id="74" name="Straight Connector 73"/>
          <p:cNvCxnSpPr>
            <a:stCxn id="15" idx="2"/>
            <a:endCxn id="59" idx="1"/>
          </p:cNvCxnSpPr>
          <p:nvPr/>
        </p:nvCxnSpPr>
        <p:spPr>
          <a:xfrm>
            <a:off x="8276225" y="3467954"/>
            <a:ext cx="953431" cy="156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2"/>
            <a:endCxn id="71" idx="1"/>
          </p:cNvCxnSpPr>
          <p:nvPr/>
        </p:nvCxnSpPr>
        <p:spPr>
          <a:xfrm flipH="1">
            <a:off x="8276224" y="3232428"/>
            <a:ext cx="953433" cy="216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6" idx="2"/>
            <a:endCxn id="59" idx="1"/>
          </p:cNvCxnSpPr>
          <p:nvPr/>
        </p:nvCxnSpPr>
        <p:spPr>
          <a:xfrm flipH="1">
            <a:off x="9229656" y="3232428"/>
            <a:ext cx="1" cy="179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2"/>
            <a:endCxn id="71" idx="1"/>
          </p:cNvCxnSpPr>
          <p:nvPr/>
        </p:nvCxnSpPr>
        <p:spPr>
          <a:xfrm flipH="1">
            <a:off x="8276224" y="3467954"/>
            <a:ext cx="1" cy="19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041174" y="1889231"/>
            <a:ext cx="894689" cy="9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4102" y="1867606"/>
            <a:ext cx="2338281" cy="9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143481" y="1895466"/>
            <a:ext cx="56419" cy="112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439498" y="1736480"/>
            <a:ext cx="1769956" cy="129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39826" y="1876052"/>
            <a:ext cx="2875395" cy="101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520549" y="1895465"/>
            <a:ext cx="1138608" cy="89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307680" y="1898939"/>
            <a:ext cx="23960" cy="113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516085" y="1452131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8654693" y="2789089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68979" y="2802946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942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2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680361" y="1452132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Spine 1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6450598" y="1899171"/>
            <a:ext cx="1539656" cy="116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701261" y="3024615"/>
            <a:ext cx="1149927" cy="4433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Leaf 4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8499563" y="1987870"/>
            <a:ext cx="349398" cy="143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529346" y="257968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568337" y="2771278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635376" y="1988456"/>
            <a:ext cx="322622" cy="125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983601" y="2767301"/>
            <a:ext cx="928443" cy="1856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024442" y="2578429"/>
            <a:ext cx="1082131" cy="153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937595" y="4472631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959365" y="3971887"/>
            <a:ext cx="138546" cy="2419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4395179" y="1808946"/>
            <a:ext cx="786497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ECMP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Groups</a:t>
            </a:r>
            <a:endParaRPr lang="en-US" sz="1600" dirty="0"/>
          </a:p>
        </p:txBody>
      </p:sp>
      <p:cxnSp>
        <p:nvCxnSpPr>
          <p:cNvPr id="144" name="Straight Arrow Connector 143"/>
          <p:cNvCxnSpPr>
            <a:stCxn id="142" idx="3"/>
            <a:endCxn id="136" idx="2"/>
          </p:cNvCxnSpPr>
          <p:nvPr/>
        </p:nvCxnSpPr>
        <p:spPr>
          <a:xfrm flipV="1">
            <a:off x="5181676" y="2051425"/>
            <a:ext cx="453700" cy="6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2" idx="3"/>
            <a:endCxn id="138" idx="1"/>
          </p:cNvCxnSpPr>
          <p:nvPr/>
        </p:nvCxnSpPr>
        <p:spPr>
          <a:xfrm>
            <a:off x="5181676" y="2052090"/>
            <a:ext cx="1240" cy="5488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8122659" y="2039554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502105" y="2044476"/>
            <a:ext cx="312903" cy="1183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352979" y="1936882"/>
            <a:ext cx="315969" cy="967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6851206" y="1943757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611719" y="2070031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050015" y="2030842"/>
            <a:ext cx="334201" cy="13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6044795" y="4955821"/>
            <a:ext cx="123623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Dual-Homed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Servers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506333" y="5028054"/>
            <a:ext cx="1353256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Linux Bonding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Active-Active</a:t>
            </a:r>
            <a:endParaRPr lang="en-US" sz="1600" dirty="0"/>
          </a:p>
        </p:txBody>
      </p:sp>
      <p:cxnSp>
        <p:nvCxnSpPr>
          <p:cNvPr id="162" name="Straight Arrow Connector 161"/>
          <p:cNvCxnSpPr>
            <a:stCxn id="160" idx="0"/>
            <a:endCxn id="140" idx="3"/>
          </p:cNvCxnSpPr>
          <p:nvPr/>
        </p:nvCxnSpPr>
        <p:spPr>
          <a:xfrm flipV="1">
            <a:off x="5182961" y="4178409"/>
            <a:ext cx="796694" cy="8496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60" idx="0"/>
            <a:endCxn id="139" idx="2"/>
          </p:cNvCxnSpPr>
          <p:nvPr/>
        </p:nvCxnSpPr>
        <p:spPr>
          <a:xfrm flipV="1">
            <a:off x="5182961" y="4593609"/>
            <a:ext cx="754634" cy="4344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686084" y="3070528"/>
            <a:ext cx="111716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Paired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Leaves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(Dual </a:t>
            </a:r>
            <a:r>
              <a:rPr lang="en-US" sz="1600" dirty="0" err="1" smtClean="0"/>
              <a:t>ToRs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9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2492" y="3457304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10.0.2.0/24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5555" y="3457304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</a:p>
          <a:p>
            <a:pPr algn="ctr"/>
            <a:r>
              <a:rPr lang="en-US" dirty="0" smtClean="0"/>
              <a:t>DST_IP  = 10.0.2.1/32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72492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10.0.1.1/24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795555" y="5334002"/>
            <a:ext cx="1789612" cy="108421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10.0.2.1/24</a:t>
            </a:r>
            <a:endParaRPr lang="en-US" dirty="0"/>
          </a:p>
        </p:txBody>
      </p: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>
            <a:off x="2867298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7" idx="0"/>
          </p:cNvCxnSpPr>
          <p:nvPr/>
        </p:nvCxnSpPr>
        <p:spPr>
          <a:xfrm>
            <a:off x="6690361" y="2651760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>
          <a:xfrm>
            <a:off x="6690361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8" idx="0"/>
          </p:cNvCxnSpPr>
          <p:nvPr/>
        </p:nvCxnSpPr>
        <p:spPr>
          <a:xfrm>
            <a:off x="2867298" y="4528458"/>
            <a:ext cx="0" cy="805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04903" y="2634341"/>
            <a:ext cx="2926080" cy="8229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338650" y="2643050"/>
            <a:ext cx="2892334" cy="81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24723" y="3669715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1</a:t>
            </a:r>
          </a:p>
          <a:p>
            <a:pPr algn="ctr"/>
            <a:r>
              <a:rPr lang="en-US" dirty="0"/>
              <a:t>(101)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137" y="179301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1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72104" y="17930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Spine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104)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95207" y="3669714"/>
            <a:ext cx="74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Leaf 2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smtClean="0"/>
              <a:t>102)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030583" y="4637314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1395" y="477922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827529" y="4632958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88341" y="477486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5555" y="1580606"/>
            <a:ext cx="1789612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030583" y="2756263"/>
            <a:ext cx="0" cy="600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71893" y="2634341"/>
            <a:ext cx="2623662" cy="72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4456" y="2811920"/>
            <a:ext cx="63671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Push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102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>
            <a:off x="3678584" y="2573385"/>
            <a:ext cx="2561114" cy="740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239698" y="312894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2492" y="1580606"/>
            <a:ext cx="1789611" cy="10711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Match: </a:t>
            </a:r>
            <a:r>
              <a:rPr lang="en-US" dirty="0" err="1" smtClean="0"/>
              <a:t>MPLS_Label</a:t>
            </a:r>
            <a:r>
              <a:rPr lang="en-US" dirty="0" smtClean="0"/>
              <a:t> = 102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36236" y="2760612"/>
            <a:ext cx="0" cy="6008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111" y="312458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10904" y="232476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04969" y="2646034"/>
            <a:ext cx="109376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Pop 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7621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Host 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95207" y="5691444"/>
            <a:ext cx="7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112893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140992" y="424771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Path Service</a:t>
            </a:r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6216005" y="314424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93844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949808" y="2501307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6068857" y="250130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096956" y="1134062"/>
            <a:ext cx="971901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78012" y="179201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4811" y="3159262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Location</a:t>
            </a:r>
          </a:p>
          <a:p>
            <a:pPr algn="ctr"/>
            <a:r>
              <a:rPr lang="en-US" dirty="0" smtClean="0"/>
              <a:t>Provider</a:t>
            </a:r>
          </a:p>
        </p:txBody>
      </p:sp>
      <p:cxnSp>
        <p:nvCxnSpPr>
          <p:cNvPr id="54" name="Straight Arrow Connector 53"/>
          <p:cNvCxnSpPr>
            <a:stCxn id="41" idx="2"/>
            <a:endCxn id="60" idx="0"/>
          </p:cNvCxnSpPr>
          <p:nvPr/>
        </p:nvCxnSpPr>
        <p:spPr>
          <a:xfrm flipH="1">
            <a:off x="2733976" y="1134062"/>
            <a:ext cx="2362980" cy="6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5162156" y="3252532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7352361" y="3267546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Magnetic Disk 64"/>
          <p:cNvSpPr/>
          <p:nvPr/>
        </p:nvSpPr>
        <p:spPr>
          <a:xfrm>
            <a:off x="2938355" y="1900301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>
            <a:stCxn id="60" idx="2"/>
            <a:endCxn id="61" idx="0"/>
          </p:cNvCxnSpPr>
          <p:nvPr/>
        </p:nvCxnSpPr>
        <p:spPr>
          <a:xfrm flipH="1">
            <a:off x="1890775" y="2501307"/>
            <a:ext cx="843201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34811" y="4526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Service</a:t>
            </a:r>
          </a:p>
        </p:txBody>
      </p:sp>
      <p:cxnSp>
        <p:nvCxnSpPr>
          <p:cNvPr id="70" name="Straight Arrow Connector 69"/>
          <p:cNvCxnSpPr>
            <a:stCxn id="68" idx="0"/>
            <a:endCxn id="61" idx="2"/>
          </p:cNvCxnSpPr>
          <p:nvPr/>
        </p:nvCxnSpPr>
        <p:spPr>
          <a:xfrm flipV="1">
            <a:off x="1890775" y="3868553"/>
            <a:ext cx="0" cy="6579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577317" y="3607754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Topology Service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4577317" y="2240508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r>
              <a:rPr lang="en-US" dirty="0" err="1" smtClean="0"/>
              <a:t>Config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80429" y="495998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Device</a:t>
            </a:r>
          </a:p>
          <a:p>
            <a:r>
              <a:rPr lang="en-US" dirty="0" smtClean="0"/>
              <a:t>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268" y="4975000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Link</a:t>
            </a:r>
            <a:endParaRPr lang="en-US" dirty="0"/>
          </a:p>
          <a:p>
            <a:r>
              <a:rPr lang="en-US" dirty="0" smtClean="0"/>
              <a:t>Service</a:t>
            </a:r>
          </a:p>
        </p:txBody>
      </p:sp>
      <p:cxnSp>
        <p:nvCxnSpPr>
          <p:cNvPr id="21" name="Straight Arrow Connector 20"/>
          <p:cNvCxnSpPr>
            <a:stCxn id="40" idx="2"/>
            <a:endCxn id="44" idx="0"/>
          </p:cNvCxnSpPr>
          <p:nvPr/>
        </p:nvCxnSpPr>
        <p:spPr>
          <a:xfrm flipH="1">
            <a:off x="4414232" y="4317045"/>
            <a:ext cx="1119049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2"/>
            <a:endCxn id="42" idx="0"/>
          </p:cNvCxnSpPr>
          <p:nvPr/>
        </p:nvCxnSpPr>
        <p:spPr>
          <a:xfrm>
            <a:off x="5533281" y="4317045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1" idx="2"/>
            <a:endCxn id="40" idx="0"/>
          </p:cNvCxnSpPr>
          <p:nvPr/>
        </p:nvCxnSpPr>
        <p:spPr>
          <a:xfrm>
            <a:off x="5533281" y="2949799"/>
            <a:ext cx="0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agnetic Disk 62"/>
          <p:cNvSpPr/>
          <p:nvPr/>
        </p:nvSpPr>
        <p:spPr>
          <a:xfrm>
            <a:off x="4626580" y="5068270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4" name="Magnetic Disk 63"/>
          <p:cNvSpPr/>
          <p:nvPr/>
        </p:nvSpPr>
        <p:spPr>
          <a:xfrm>
            <a:off x="6816785" y="5083284"/>
            <a:ext cx="550106" cy="4927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429" y="888276"/>
            <a:ext cx="1911928" cy="70929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ZTP Application</a:t>
            </a:r>
          </a:p>
        </p:txBody>
      </p:sp>
      <p:cxnSp>
        <p:nvCxnSpPr>
          <p:cNvPr id="6" name="Straight Arrow Connector 5"/>
          <p:cNvCxnSpPr>
            <a:stCxn id="19" idx="2"/>
            <a:endCxn id="41" idx="0"/>
          </p:cNvCxnSpPr>
          <p:nvPr/>
        </p:nvCxnSpPr>
        <p:spPr>
          <a:xfrm flipH="1">
            <a:off x="5533281" y="1597567"/>
            <a:ext cx="1103112" cy="64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4"/>
            <a:endCxn id="41" idx="0"/>
          </p:cNvCxnSpPr>
          <p:nvPr/>
        </p:nvCxnSpPr>
        <p:spPr>
          <a:xfrm>
            <a:off x="4414232" y="1597566"/>
            <a:ext cx="1119049" cy="64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58268" y="888275"/>
            <a:ext cx="1911928" cy="709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</a:p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392" y="2155372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ONOS Applications</a:t>
            </a:r>
          </a:p>
          <a:p>
            <a:pPr algn="ctr"/>
            <a:r>
              <a:rPr lang="mr-IN" dirty="0" smtClean="0"/>
              <a:t>…</a:t>
            </a:r>
            <a:r>
              <a:rPr lang="en-US" dirty="0" smtClean="0"/>
              <a:t>  and Core Services 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01236" y="4637366"/>
            <a:ext cx="22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  Network Devices  </a:t>
            </a:r>
            <a:r>
              <a:rPr lang="mr-IN" dirty="0" smtClean="0"/>
              <a:t>…</a:t>
            </a:r>
            <a:endParaRPr lang="en-US" dirty="0" smtClean="0"/>
          </a:p>
        </p:txBody>
      </p:sp>
      <p:cxnSp>
        <p:nvCxnSpPr>
          <p:cNvPr id="14" name="Straight Arrow Connector 13"/>
          <p:cNvCxnSpPr>
            <a:stCxn id="26" idx="0"/>
            <a:endCxn id="40" idx="2"/>
          </p:cNvCxnSpPr>
          <p:nvPr/>
        </p:nvCxnSpPr>
        <p:spPr>
          <a:xfrm flipH="1" flipV="1">
            <a:off x="5747896" y="4317046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0" idx="0"/>
            <a:endCxn id="7" idx="2"/>
          </p:cNvCxnSpPr>
          <p:nvPr/>
        </p:nvCxnSpPr>
        <p:spPr>
          <a:xfrm flipV="1">
            <a:off x="5747896" y="2801703"/>
            <a:ext cx="1" cy="3203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9461" y="3122023"/>
            <a:ext cx="8176870" cy="1195023"/>
            <a:chOff x="1659461" y="3122023"/>
            <a:chExt cx="8176870" cy="1195023"/>
          </a:xfrm>
        </p:grpSpPr>
        <p:sp>
          <p:nvSpPr>
            <p:cNvPr id="40" name="Rectangle 39"/>
            <p:cNvSpPr/>
            <p:nvPr/>
          </p:nvSpPr>
          <p:spPr>
            <a:xfrm>
              <a:off x="1659461" y="3122023"/>
              <a:ext cx="8176870" cy="119502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SBI</a:t>
              </a:r>
            </a:p>
            <a:p>
              <a:r>
                <a:rPr lang="en-US" dirty="0" smtClean="0"/>
                <a:t>Framework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06351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Device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24639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5495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Host</a:t>
              </a:r>
            </a:p>
            <a:p>
              <a:pPr algn="ctr"/>
              <a:r>
                <a:rPr lang="en-US" dirty="0" smtClean="0"/>
                <a:t>Provider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5213" y="35348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 smtClean="0"/>
                <a:t>…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3783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</a:t>
              </a:r>
            </a:p>
            <a:p>
              <a:pPr algn="ctr"/>
              <a:r>
                <a:rPr lang="en-US" dirty="0" smtClean="0"/>
                <a:t>Flow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2927" y="3364889"/>
              <a:ext cx="1089561" cy="70929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gNMI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3785044" y="5843034"/>
            <a:ext cx="4792424" cy="449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 Elements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2312126" y="2609438"/>
            <a:ext cx="6440331" cy="2758200"/>
          </a:xfrm>
          <a:prstGeom prst="roundRect">
            <a:avLst>
              <a:gd name="adj" fmla="val 62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ONOS RIC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RAN</a:t>
            </a:r>
          </a:p>
          <a:p>
            <a:r>
              <a:rPr lang="en-US" i="1" dirty="0" smtClean="0"/>
              <a:t>Intelligent</a:t>
            </a:r>
          </a:p>
          <a:p>
            <a:r>
              <a:rPr lang="en-US" i="1" dirty="0" smtClean="0"/>
              <a:t>Controller</a:t>
            </a:r>
          </a:p>
        </p:txBody>
      </p:sp>
      <p:sp>
        <p:nvSpPr>
          <p:cNvPr id="5" name="Google Shape;186;p21"/>
          <p:cNvSpPr/>
          <p:nvPr/>
        </p:nvSpPr>
        <p:spPr>
          <a:xfrm>
            <a:off x="3785333" y="4623262"/>
            <a:ext cx="4828553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Southbound I/O Controller</a:t>
            </a:r>
            <a:endParaRPr/>
          </a:p>
        </p:txBody>
      </p:sp>
      <p:sp>
        <p:nvSpPr>
          <p:cNvPr id="6" name="Google Shape;187;p21"/>
          <p:cNvSpPr/>
          <p:nvPr/>
        </p:nvSpPr>
        <p:spPr>
          <a:xfrm>
            <a:off x="3785334" y="2809799"/>
            <a:ext cx="4828554" cy="55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Northbound I/O Controller</a:t>
            </a:r>
            <a:endParaRPr/>
          </a:p>
        </p:txBody>
      </p:sp>
      <p:sp>
        <p:nvSpPr>
          <p:cNvPr id="7" name="Google Shape;188;p21"/>
          <p:cNvSpPr/>
          <p:nvPr/>
        </p:nvSpPr>
        <p:spPr>
          <a:xfrm>
            <a:off x="5668762" y="3486582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Telemetry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sp>
        <p:nvSpPr>
          <p:cNvPr id="8" name="Google Shape;189;p21"/>
          <p:cNvSpPr/>
          <p:nvPr/>
        </p:nvSpPr>
        <p:spPr>
          <a:xfrm>
            <a:off x="3797611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9" name="Google Shape;190;p21"/>
          <p:cNvSpPr/>
          <p:nvPr/>
        </p:nvSpPr>
        <p:spPr>
          <a:xfrm>
            <a:off x="5027094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0" name="Google Shape;191;p21"/>
          <p:cNvSpPr/>
          <p:nvPr/>
        </p:nvSpPr>
        <p:spPr>
          <a:xfrm>
            <a:off x="624351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1" name="Google Shape;192;p21"/>
          <p:cNvSpPr/>
          <p:nvPr/>
        </p:nvSpPr>
        <p:spPr>
          <a:xfrm>
            <a:off x="7459935" y="5239261"/>
            <a:ext cx="11301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E2 Client</a:t>
            </a:r>
            <a:endParaRPr sz="1200"/>
          </a:p>
        </p:txBody>
      </p:sp>
      <p:sp>
        <p:nvSpPr>
          <p:cNvPr id="12" name="Google Shape;193;p21"/>
          <p:cNvSpPr/>
          <p:nvPr/>
        </p:nvSpPr>
        <p:spPr>
          <a:xfrm>
            <a:off x="3797611" y="2479878"/>
            <a:ext cx="3088200" cy="25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C1 Server</a:t>
            </a:r>
            <a:endParaRPr sz="1200"/>
          </a:p>
        </p:txBody>
      </p:sp>
      <p:sp>
        <p:nvSpPr>
          <p:cNvPr id="13" name="Google Shape;194;p21"/>
          <p:cNvSpPr/>
          <p:nvPr/>
        </p:nvSpPr>
        <p:spPr>
          <a:xfrm>
            <a:off x="6990346" y="2479878"/>
            <a:ext cx="1623541" cy="248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A1 Server</a:t>
            </a:r>
            <a:endParaRPr sz="1200"/>
          </a:p>
        </p:txBody>
      </p:sp>
      <p:sp>
        <p:nvSpPr>
          <p:cNvPr id="15" name="Google Shape;196;p21"/>
          <p:cNvSpPr txBox="1"/>
          <p:nvPr/>
        </p:nvSpPr>
        <p:spPr>
          <a:xfrm>
            <a:off x="2113046" y="880223"/>
            <a:ext cx="1387800" cy="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Applications</a:t>
            </a:r>
            <a:endParaRPr dirty="0"/>
          </a:p>
        </p:txBody>
      </p:sp>
      <p:cxnSp>
        <p:nvCxnSpPr>
          <p:cNvPr id="16" name="Google Shape;197;p21"/>
          <p:cNvCxnSpPr>
            <a:stCxn id="13" idx="0"/>
            <a:endCxn id="2" idx="2"/>
          </p:cNvCxnSpPr>
          <p:nvPr/>
        </p:nvCxnSpPr>
        <p:spPr>
          <a:xfrm flipH="1" flipV="1">
            <a:off x="7802116" y="2178917"/>
            <a:ext cx="1" cy="30096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199;p21"/>
          <p:cNvCxnSpPr>
            <a:stCxn id="8" idx="2"/>
          </p:cNvCxnSpPr>
          <p:nvPr/>
        </p:nvCxnSpPr>
        <p:spPr>
          <a:xfrm>
            <a:off x="4362661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203;p21"/>
          <p:cNvCxnSpPr>
            <a:stCxn id="10" idx="2"/>
          </p:cNvCxnSpPr>
          <p:nvPr/>
        </p:nvCxnSpPr>
        <p:spPr>
          <a:xfrm flipH="1">
            <a:off x="6808564" y="5489461"/>
            <a:ext cx="1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205;p21"/>
          <p:cNvCxnSpPr>
            <a:stCxn id="11" idx="2"/>
          </p:cNvCxnSpPr>
          <p:nvPr/>
        </p:nvCxnSpPr>
        <p:spPr>
          <a:xfrm>
            <a:off x="8024985" y="5489461"/>
            <a:ext cx="0" cy="4672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07;p21"/>
          <p:cNvCxnSpPr/>
          <p:nvPr/>
        </p:nvCxnSpPr>
        <p:spPr>
          <a:xfrm rot="10800000">
            <a:off x="6363797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08;p21"/>
          <p:cNvSpPr/>
          <p:nvPr/>
        </p:nvSpPr>
        <p:spPr>
          <a:xfrm>
            <a:off x="3797611" y="3492165"/>
            <a:ext cx="1756200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28" name="Google Shape;209;p21"/>
          <p:cNvCxnSpPr/>
          <p:nvPr/>
        </p:nvCxnSpPr>
        <p:spPr>
          <a:xfrm rot="10800000">
            <a:off x="6510541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10;p21"/>
          <p:cNvCxnSpPr/>
          <p:nvPr/>
        </p:nvCxnSpPr>
        <p:spPr>
          <a:xfrm rot="10800000">
            <a:off x="6657285" y="4322014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11;p21"/>
          <p:cNvCxnSpPr/>
          <p:nvPr/>
        </p:nvCxnSpPr>
        <p:spPr>
          <a:xfrm rot="10800000">
            <a:off x="6510541" y="3172271"/>
            <a:ext cx="0" cy="38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12;p21"/>
          <p:cNvCxnSpPr/>
          <p:nvPr/>
        </p:nvCxnSpPr>
        <p:spPr>
          <a:xfrm>
            <a:off x="4529500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13;p21"/>
          <p:cNvCxnSpPr/>
          <p:nvPr/>
        </p:nvCxnSpPr>
        <p:spPr>
          <a:xfrm rot="10800000">
            <a:off x="4382756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14;p21"/>
          <p:cNvCxnSpPr/>
          <p:nvPr/>
        </p:nvCxnSpPr>
        <p:spPr>
          <a:xfrm>
            <a:off x="4749616" y="3172138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15;p21"/>
          <p:cNvCxnSpPr/>
          <p:nvPr/>
        </p:nvCxnSpPr>
        <p:spPr>
          <a:xfrm rot="10800000">
            <a:off x="4602872" y="3172147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16;p21"/>
          <p:cNvCxnSpPr/>
          <p:nvPr/>
        </p:nvCxnSpPr>
        <p:spPr>
          <a:xfrm>
            <a:off x="4822988" y="4321881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17;p21"/>
          <p:cNvCxnSpPr/>
          <p:nvPr/>
        </p:nvCxnSpPr>
        <p:spPr>
          <a:xfrm rot="10800000">
            <a:off x="4676244" y="4321890"/>
            <a:ext cx="0" cy="4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18;p21"/>
          <p:cNvSpPr/>
          <p:nvPr/>
        </p:nvSpPr>
        <p:spPr>
          <a:xfrm>
            <a:off x="7539913" y="3486582"/>
            <a:ext cx="1073975" cy="100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</a:t>
            </a:r>
            <a:endParaRPr dirty="0"/>
          </a:p>
        </p:txBody>
      </p:sp>
      <p:cxnSp>
        <p:nvCxnSpPr>
          <p:cNvPr id="38" name="Google Shape;219;p21"/>
          <p:cNvCxnSpPr/>
          <p:nvPr/>
        </p:nvCxnSpPr>
        <p:spPr>
          <a:xfrm rot="10800000" flipH="1">
            <a:off x="7976053" y="4321941"/>
            <a:ext cx="1800" cy="47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9" name="Can 58"/>
          <p:cNvSpPr/>
          <p:nvPr/>
        </p:nvSpPr>
        <p:spPr>
          <a:xfrm>
            <a:off x="4931272" y="3685622"/>
            <a:ext cx="503584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K/V</a:t>
            </a:r>
            <a:endParaRPr lang="en-US" sz="1600" dirty="0"/>
          </a:p>
        </p:txBody>
      </p:sp>
      <p:sp>
        <p:nvSpPr>
          <p:cNvPr id="62" name="Can 61"/>
          <p:cNvSpPr/>
          <p:nvPr/>
        </p:nvSpPr>
        <p:spPr>
          <a:xfrm>
            <a:off x="6775244" y="3685621"/>
            <a:ext cx="535577" cy="59410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dirty="0" smtClean="0"/>
              <a:t>TS</a:t>
            </a:r>
          </a:p>
          <a:p>
            <a:pPr algn="ctr">
              <a:lnSpc>
                <a:spcPct val="80000"/>
              </a:lnSpc>
            </a:pPr>
            <a:r>
              <a:rPr lang="en-US" sz="1600" dirty="0" smtClean="0"/>
              <a:t>DB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 rot="5400000">
            <a:off x="5204034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Load Balancing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H="1">
            <a:off x="6203342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 rot="5400000">
            <a:off x="4494569" y="987769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Aggregation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5493877" y="2238391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 rot="5400000">
            <a:off x="3785103" y="990193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Interference Mgmt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784411" y="2240815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5400000">
            <a:off x="3037049" y="997930"/>
            <a:ext cx="1998617" cy="5026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Handover Control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036357" y="2248552"/>
            <a:ext cx="1" cy="2439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Left Brace 84"/>
          <p:cNvSpPr/>
          <p:nvPr/>
        </p:nvSpPr>
        <p:spPr>
          <a:xfrm>
            <a:off x="3474720" y="249934"/>
            <a:ext cx="143691" cy="19884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487465" y="12148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93" name="Google Shape;199;p21"/>
          <p:cNvCxnSpPr>
            <a:stCxn id="9" idx="2"/>
          </p:cNvCxnSpPr>
          <p:nvPr/>
        </p:nvCxnSpPr>
        <p:spPr>
          <a:xfrm>
            <a:off x="5592144" y="5489461"/>
            <a:ext cx="0" cy="3493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ounded Rectangle 1"/>
          <p:cNvSpPr/>
          <p:nvPr/>
        </p:nvSpPr>
        <p:spPr>
          <a:xfrm>
            <a:off x="6990346" y="757646"/>
            <a:ext cx="1623540" cy="1421271"/>
          </a:xfrm>
          <a:prstGeom prst="roundRect">
            <a:avLst>
              <a:gd name="adj" fmla="val 9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 Management</a:t>
            </a:r>
            <a:endParaRPr lang="en-US" dirty="0" smtClean="0"/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C6A1BFB-8EF7-F44D-823D-41F56826F4C3}"/>
              </a:ext>
            </a:extLst>
          </p:cNvPr>
          <p:cNvSpPr/>
          <p:nvPr/>
        </p:nvSpPr>
        <p:spPr>
          <a:xfrm>
            <a:off x="4261554" y="4073201"/>
            <a:ext cx="4657863" cy="8034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      Phase </a:t>
            </a:r>
            <a:r>
              <a:rPr lang="en-US" sz="2800" b="1" dirty="0"/>
              <a:t>2</a:t>
            </a:r>
          </a:p>
          <a:p>
            <a:pPr algn="ctr"/>
            <a:r>
              <a:rPr lang="en-US" sz="1600" dirty="0"/>
              <a:t>Network owners take control of packet </a:t>
            </a:r>
            <a:r>
              <a:rPr lang="en-US" sz="1600" dirty="0" smtClean="0"/>
              <a:t>processing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BBD7DC3-67BE-314F-B0EA-02FD73073F2E}"/>
              </a:ext>
            </a:extLst>
          </p:cNvPr>
          <p:cNvCxnSpPr/>
          <p:nvPr/>
        </p:nvCxnSpPr>
        <p:spPr>
          <a:xfrm>
            <a:off x="10822396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AE9120F-A3C9-8D48-A708-49450CEDB5A2}"/>
              </a:ext>
            </a:extLst>
          </p:cNvPr>
          <p:cNvCxnSpPr>
            <a:cxnSpLocks/>
          </p:cNvCxnSpPr>
          <p:nvPr/>
        </p:nvCxnSpPr>
        <p:spPr>
          <a:xfrm>
            <a:off x="5820550" y="4010278"/>
            <a:ext cx="5001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7D5C157-7CC5-F140-8F48-D602D5D9ACAE}"/>
              </a:ext>
            </a:extLst>
          </p:cNvPr>
          <p:cNvCxnSpPr>
            <a:cxnSpLocks/>
          </p:cNvCxnSpPr>
          <p:nvPr/>
        </p:nvCxnSpPr>
        <p:spPr>
          <a:xfrm>
            <a:off x="10822396" y="4010278"/>
            <a:ext cx="67993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1ED3D38-8D3C-6E48-A750-3F4CD6AB4689}"/>
              </a:ext>
            </a:extLst>
          </p:cNvPr>
          <p:cNvCxnSpPr/>
          <p:nvPr/>
        </p:nvCxnSpPr>
        <p:spPr>
          <a:xfrm>
            <a:off x="81088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30B3F2-5217-BA49-A847-AA60D81D81EF}"/>
              </a:ext>
            </a:extLst>
          </p:cNvPr>
          <p:cNvCxnSpPr>
            <a:cxnSpLocks/>
          </p:cNvCxnSpPr>
          <p:nvPr/>
        </p:nvCxnSpPr>
        <p:spPr>
          <a:xfrm>
            <a:off x="810887" y="4010278"/>
            <a:ext cx="50096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8B13A1E-8E5B-9044-8F81-1C85A8C3C29D}"/>
              </a:ext>
            </a:extLst>
          </p:cNvPr>
          <p:cNvSpPr/>
          <p:nvPr/>
        </p:nvSpPr>
        <p:spPr>
          <a:xfrm>
            <a:off x="820623" y="3126368"/>
            <a:ext cx="4999928" cy="820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1</a:t>
            </a:r>
          </a:p>
          <a:p>
            <a:pPr algn="ctr"/>
            <a:r>
              <a:rPr lang="en-US" sz="1600" dirty="0"/>
              <a:t>Network owners take control of their software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16174DF-27C7-0643-BCF0-D09879D8238E}"/>
              </a:ext>
            </a:extLst>
          </p:cNvPr>
          <p:cNvSpPr txBox="1"/>
          <p:nvPr/>
        </p:nvSpPr>
        <p:spPr>
          <a:xfrm>
            <a:off x="408656" y="39841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C9BA80-B3E5-0746-AE60-D4831F5B16CE}"/>
              </a:ext>
            </a:extLst>
          </p:cNvPr>
          <p:cNvSpPr/>
          <p:nvPr/>
        </p:nvSpPr>
        <p:spPr>
          <a:xfrm>
            <a:off x="5830287" y="3126369"/>
            <a:ext cx="4990192" cy="8176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Phase 3</a:t>
            </a:r>
          </a:p>
          <a:p>
            <a:pPr algn="ctr"/>
            <a:r>
              <a:rPr lang="en-US" sz="1600" dirty="0"/>
              <a:t>Networks managed by verifiable closed loop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34368-BE7D-6D45-B149-0841E74D2CD8}"/>
              </a:ext>
            </a:extLst>
          </p:cNvPr>
          <p:cNvSpPr txBox="1"/>
          <p:nvPr/>
        </p:nvSpPr>
        <p:spPr>
          <a:xfrm>
            <a:off x="10419080" y="39858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58A6D5-9F70-7447-BBC1-3D639E10BF59}"/>
              </a:ext>
            </a:extLst>
          </p:cNvPr>
          <p:cNvSpPr txBox="1"/>
          <p:nvPr/>
        </p:nvSpPr>
        <p:spPr>
          <a:xfrm>
            <a:off x="5419202" y="39843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13D61A-7C06-EA4D-A8A5-72ACCE29E8F6}"/>
              </a:ext>
            </a:extLst>
          </p:cNvPr>
          <p:cNvCxnSpPr/>
          <p:nvPr/>
        </p:nvCxnSpPr>
        <p:spPr>
          <a:xfrm>
            <a:off x="5822517" y="3881324"/>
            <a:ext cx="0" cy="25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43" y="2398385"/>
            <a:ext cx="1642632" cy="99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03" y="2178542"/>
            <a:ext cx="944057" cy="1352298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832175" y="2854691"/>
            <a:ext cx="2364628" cy="3923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696" y="176997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8916" y="2212267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59162" y="289392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0382" y="1770144"/>
            <a:ext cx="114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OpenFlow</a:t>
            </a:r>
          </a:p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 flipH="1">
            <a:off x="1106130" y="1209372"/>
            <a:ext cx="1858292" cy="1209368"/>
          </a:xfrm>
          <a:prstGeom prst="cloudCallout">
            <a:avLst>
              <a:gd name="adj1" fmla="val -73986"/>
              <a:gd name="adj2" fmla="val 782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3390" y="1475009"/>
            <a:ext cx="1239411" cy="605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Flow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2" y="4105662"/>
            <a:ext cx="1032983" cy="62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75" y="4981112"/>
            <a:ext cx="1032983" cy="62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4930978"/>
            <a:ext cx="1032983" cy="62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0" y="5916259"/>
            <a:ext cx="1032983" cy="62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7" y="3945217"/>
            <a:ext cx="1032983" cy="6232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99591" y="3345698"/>
            <a:ext cx="17222" cy="25972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5368" y="331566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03129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965" y="172204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 . .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61851" y="4466897"/>
            <a:ext cx="1111248" cy="621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936112" y="5242604"/>
            <a:ext cx="843822" cy="710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62341" y="4525367"/>
            <a:ext cx="792959" cy="565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72852" y="3329090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12964" y="2439364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9760" y="2328399"/>
            <a:ext cx="8532" cy="16776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83174" y="3729231"/>
            <a:ext cx="8548621" cy="13701"/>
          </a:xfrm>
          <a:prstGeom prst="line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74958" y="3342392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Plane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32080" y="375436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Plane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0986" y="4058067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Flow Rules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034982" y="4532045"/>
            <a:ext cx="1006282" cy="556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435531" y="5466604"/>
            <a:ext cx="1079823" cy="564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903129" y="2372954"/>
            <a:ext cx="6211402" cy="1212975"/>
            <a:chOff x="2903129" y="3021882"/>
            <a:chExt cx="6211402" cy="1212975"/>
          </a:xfrm>
        </p:grpSpPr>
        <p:sp>
          <p:nvSpPr>
            <p:cNvPr id="50" name="Rectangle 49"/>
            <p:cNvSpPr/>
            <p:nvPr/>
          </p:nvSpPr>
          <p:spPr>
            <a:xfrm>
              <a:off x="2903129" y="3021882"/>
              <a:ext cx="6185866" cy="1212975"/>
            </a:xfrm>
            <a:prstGeom prst="rect">
              <a:avLst/>
            </a:prstGeom>
            <a:solidFill>
              <a:srgbClr val="CFE7F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Network OS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03221" y="3079799"/>
              <a:ext cx="1096671" cy="1083466"/>
              <a:chOff x="10279626" y="1055050"/>
              <a:chExt cx="1096671" cy="108346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0279626" y="1590548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682748" y="187076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682748" y="1322799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1125575" y="1055050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125575" y="1590547"/>
                <a:ext cx="250722" cy="2677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0493631" y="1094261"/>
                <a:ext cx="845949" cy="5354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0896753" y="1629758"/>
                <a:ext cx="442827" cy="2802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719465" y="1362010"/>
                <a:ext cx="620115" cy="457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316343" y="1629759"/>
                <a:ext cx="580410" cy="469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250936" y="1322799"/>
                <a:ext cx="0" cy="26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120348" y="3034652"/>
              <a:ext cx="994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Global </a:t>
              </a:r>
            </a:p>
            <a:p>
              <a:pPr algn="r"/>
              <a:r>
                <a:rPr lang="en-US" dirty="0" smtClean="0"/>
                <a:t>Network</a:t>
              </a:r>
            </a:p>
            <a:p>
              <a:pPr algn="r"/>
              <a:r>
                <a:rPr lang="en-US" dirty="0" smtClean="0"/>
                <a:t>Map</a:t>
              </a:r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4373216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7294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40320" y="1427084"/>
            <a:ext cx="1163844" cy="791459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App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645" y="1312607"/>
            <a:ext cx="9247239" cy="752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37449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050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7027" y="1312607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19268" y="1312607"/>
            <a:ext cx="2286616" cy="752168"/>
          </a:xfrm>
          <a:prstGeom prst="rect">
            <a:avLst/>
          </a:prstGeom>
          <a:solidFill>
            <a:srgbClr val="CFE7F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7758" y="1321471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1741" y="1469691"/>
            <a:ext cx="1644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200" dirty="0" smtClean="0"/>
              <a:t>…</a:t>
            </a:r>
            <a:r>
              <a:rPr lang="en-US" sz="2200" dirty="0" smtClean="0"/>
              <a:t> Payload </a:t>
            </a:r>
            <a:r>
              <a:rPr lang="mr-IN" sz="2200" dirty="0" smtClean="0"/>
              <a:t>…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82006" y="1312607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IP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1504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Outer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UDP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8452" y="1302778"/>
            <a:ext cx="0" cy="75216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0603" y="1330540"/>
            <a:ext cx="13617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Inner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MAC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62766" y="1409196"/>
            <a:ext cx="13617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/>
              <a:t>VXLAN</a:t>
            </a:r>
          </a:p>
          <a:p>
            <a:pPr algn="ctr">
              <a:lnSpc>
                <a:spcPct val="80000"/>
              </a:lnSpc>
            </a:pPr>
            <a:r>
              <a:rPr lang="en-US" dirty="0" smtClean="0"/>
              <a:t>Header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00517" y="3121741"/>
            <a:ext cx="5669250" cy="761997"/>
            <a:chOff x="2570561" y="2458066"/>
            <a:chExt cx="5669250" cy="761997"/>
          </a:xfrm>
        </p:grpSpPr>
        <p:sp>
          <p:nvSpPr>
            <p:cNvPr id="17" name="Rectangle 16"/>
            <p:cNvSpPr/>
            <p:nvPr/>
          </p:nvSpPr>
          <p:spPr>
            <a:xfrm>
              <a:off x="2759524" y="2467895"/>
              <a:ext cx="5281688" cy="75216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726430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97915" y="2467895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70561" y="2687013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Flags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074306" y="2458066"/>
              <a:ext cx="0" cy="7521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8044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1309" y="2701851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VNI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7301" y="2707427"/>
              <a:ext cx="136176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Reserved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538452" y="2078601"/>
            <a:ext cx="1932716" cy="104314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189480" y="2078601"/>
            <a:ext cx="1967548" cy="104314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4111" y="2168012"/>
            <a:ext cx="7974932" cy="2564381"/>
          </a:xfrm>
          <a:prstGeom prst="rect">
            <a:avLst/>
          </a:prstGeom>
          <a:solidFill>
            <a:srgbClr val="CFE7F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OpenFlow Switch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232" y="288884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61153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66160" y="2889763"/>
            <a:ext cx="855407" cy="112087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i="1" dirty="0"/>
              <a:t>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84495" y="2888843"/>
            <a:ext cx="946202" cy="1120877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</a:t>
            </a:r>
          </a:p>
          <a:p>
            <a:pPr algn="ctr"/>
            <a:r>
              <a:rPr lang="en-US" dirty="0" smtClean="0"/>
              <a:t>Action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" idx="1"/>
          </p:cNvCxnSpPr>
          <p:nvPr/>
        </p:nvCxnSpPr>
        <p:spPr>
          <a:xfrm>
            <a:off x="1251352" y="3446065"/>
            <a:ext cx="1499880" cy="3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1" idx="1"/>
          </p:cNvCxnSpPr>
          <p:nvPr/>
        </p:nvCxnSpPr>
        <p:spPr>
          <a:xfrm>
            <a:off x="3606639" y="3449282"/>
            <a:ext cx="1054514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 flipV="1">
            <a:off x="5516560" y="3446065"/>
            <a:ext cx="44855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5464" y="314626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6516228" y="3446065"/>
            <a:ext cx="449932" cy="4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2" idx="3"/>
            <a:endCxn id="33" idx="1"/>
          </p:cNvCxnSpPr>
          <p:nvPr/>
        </p:nvCxnSpPr>
        <p:spPr>
          <a:xfrm flipV="1">
            <a:off x="7821567" y="3449282"/>
            <a:ext cx="862928" cy="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</p:cNvCxnSpPr>
          <p:nvPr/>
        </p:nvCxnSpPr>
        <p:spPr>
          <a:xfrm flipV="1">
            <a:off x="9630697" y="3446068"/>
            <a:ext cx="1263753" cy="3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51352" y="2799738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046771" y="2799734"/>
            <a:ext cx="79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Packet</a:t>
            </a:r>
          </a:p>
          <a:p>
            <a:pPr algn="ctr"/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009336" y="3484239"/>
            <a:ext cx="77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 = {}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949461" y="3506522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3659354" y="2796479"/>
            <a:ext cx="99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Packet +</a:t>
            </a:r>
          </a:p>
          <a:p>
            <a:pPr algn="r"/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995432" y="3507263"/>
            <a:ext cx="721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Action</a:t>
            </a:r>
          </a:p>
          <a:p>
            <a:pPr algn="r"/>
            <a:r>
              <a:rPr lang="en-US" sz="1600" dirty="0" smtClean="0"/>
              <a:t>Set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989661" y="3038543"/>
            <a:ext cx="727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Packet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865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61428" y="4454013"/>
            <a:ext cx="3049088" cy="168131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White-Box Switch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61428" y="4454013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4687" y="5324165"/>
            <a:ext cx="2382239" cy="3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Merchant Silicon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62683" y="3805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1428" y="2521974"/>
            <a:ext cx="3049088" cy="128311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Operating System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77092" y="2964120"/>
            <a:ext cx="2027260" cy="369332"/>
            <a:chOff x="5521686" y="2978863"/>
            <a:chExt cx="202726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792008" y="297886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ONOS</a:t>
              </a:r>
              <a:endParaRPr lang="en-US" b="1" dirty="0"/>
            </a:p>
          </p:txBody>
        </p:sp>
        <p:cxnSp>
          <p:nvCxnSpPr>
            <p:cNvPr id="42" name="Straight Arrow Connector 41"/>
            <p:cNvCxnSpPr>
              <a:endCxn id="40" idx="1"/>
            </p:cNvCxnSpPr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77092" y="4822414"/>
            <a:ext cx="2844279" cy="369332"/>
            <a:chOff x="5521686" y="2978863"/>
            <a:chExt cx="284427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6792008" y="2978863"/>
              <a:ext cx="15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Stratum</a:t>
              </a:r>
              <a:r>
                <a:rPr lang="en-US" dirty="0" smtClean="0"/>
                <a:t> </a:t>
              </a:r>
              <a:r>
                <a:rPr lang="en-US" b="1" dirty="0" smtClean="0"/>
                <a:t>+ ONL</a:t>
              </a:r>
              <a:endParaRPr lang="en-US" b="1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49556" y="4384875"/>
            <a:ext cx="4965821" cy="369332"/>
            <a:chOff x="5521686" y="2978863"/>
            <a:chExt cx="4965821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6792008" y="2978863"/>
              <a:ext cx="369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 + P4Runtime/OpenFlow</a:t>
              </a:r>
              <a:endParaRPr lang="en-US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77092" y="5338602"/>
            <a:ext cx="3668671" cy="646331"/>
            <a:chOff x="5521686" y="2978863"/>
            <a:chExt cx="3668671" cy="646331"/>
          </a:xfrm>
        </p:grpSpPr>
        <p:sp>
          <p:nvSpPr>
            <p:cNvPr id="57" name="TextBox 56"/>
            <p:cNvSpPr txBox="1"/>
            <p:nvPr/>
          </p:nvSpPr>
          <p:spPr>
            <a:xfrm>
              <a:off x="6792008" y="2978863"/>
              <a:ext cx="2398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Tofino (Barefoot), </a:t>
              </a:r>
            </a:p>
            <a:p>
              <a:r>
                <a:rPr lang="en-US" dirty="0" smtClean="0"/>
                <a:t>Tomahawk (Broadcom) 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3661428" y="1231487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38060" y="1231486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814693" y="1236400"/>
            <a:ext cx="895823" cy="87998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Control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64" name="Straight Arrow Connector 63"/>
          <p:cNvCxnSpPr>
            <a:stCxn id="37" idx="2"/>
            <a:endCxn id="17" idx="0"/>
          </p:cNvCxnSpPr>
          <p:nvPr/>
        </p:nvCxnSpPr>
        <p:spPr>
          <a:xfrm>
            <a:off x="5185972" y="3805084"/>
            <a:ext cx="0" cy="64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</p:cNvCxnSpPr>
          <p:nvPr/>
        </p:nvCxnSpPr>
        <p:spPr>
          <a:xfrm flipH="1">
            <a:off x="4109339" y="2111476"/>
            <a:ext cx="1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2"/>
            <a:endCxn id="37" idx="0"/>
          </p:cNvCxnSpPr>
          <p:nvPr/>
        </p:nvCxnSpPr>
        <p:spPr>
          <a:xfrm>
            <a:off x="5185972" y="2111475"/>
            <a:ext cx="0" cy="410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2"/>
          </p:cNvCxnSpPr>
          <p:nvPr/>
        </p:nvCxnSpPr>
        <p:spPr>
          <a:xfrm flipH="1">
            <a:off x="6262603" y="2116389"/>
            <a:ext cx="2" cy="405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049729" y="1486814"/>
            <a:ext cx="1311121" cy="369332"/>
            <a:chOff x="6221859" y="2978863"/>
            <a:chExt cx="1311121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6792008" y="2978863"/>
              <a:ext cx="7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Trellis</a:t>
              </a:r>
              <a:endParaRPr lang="en-US" b="1" dirty="0"/>
            </a:p>
          </p:txBody>
        </p:sp>
        <p:cxnSp>
          <p:nvCxnSpPr>
            <p:cNvPr id="76" name="Straight Arrow Connector 75"/>
            <p:cNvCxnSpPr>
              <a:stCxn id="100" idx="1"/>
            </p:cNvCxnSpPr>
            <p:nvPr/>
          </p:nvCxnSpPr>
          <p:spPr>
            <a:xfrm>
              <a:off x="6221859" y="3163530"/>
              <a:ext cx="5701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cument 78"/>
          <p:cNvSpPr/>
          <p:nvPr/>
        </p:nvSpPr>
        <p:spPr>
          <a:xfrm>
            <a:off x="1524452" y="2753031"/>
            <a:ext cx="1384809" cy="771829"/>
          </a:xfrm>
          <a:prstGeom prst="flowChartDocumen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forward.p4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rch.p4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24452" y="3910457"/>
            <a:ext cx="1384809" cy="64892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P4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Compiler</a:t>
            </a:r>
          </a:p>
        </p:txBody>
      </p:sp>
      <p:cxnSp>
        <p:nvCxnSpPr>
          <p:cNvPr id="83" name="Straight Arrow Connector 82"/>
          <p:cNvCxnSpPr>
            <a:stCxn id="79" idx="2"/>
            <a:endCxn id="81" idx="0"/>
          </p:cNvCxnSpPr>
          <p:nvPr/>
        </p:nvCxnSpPr>
        <p:spPr>
          <a:xfrm>
            <a:off x="2216857" y="3473834"/>
            <a:ext cx="0" cy="43662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1" idx="3"/>
            <a:endCxn id="37" idx="1"/>
          </p:cNvCxnSpPr>
          <p:nvPr/>
        </p:nvCxnSpPr>
        <p:spPr>
          <a:xfrm flipV="1">
            <a:off x="2909261" y="3163529"/>
            <a:ext cx="752167" cy="1071393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1" idx="3"/>
            <a:endCxn id="17" idx="1"/>
          </p:cNvCxnSpPr>
          <p:nvPr/>
        </p:nvCxnSpPr>
        <p:spPr>
          <a:xfrm>
            <a:off x="2909261" y="4234922"/>
            <a:ext cx="752167" cy="1059749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30991" y="39378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3529787" y="214343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gRPC</a:t>
            </a:r>
            <a:endParaRPr lang="en-US" sz="1600" dirty="0"/>
          </a:p>
        </p:txBody>
      </p:sp>
      <p:sp>
        <p:nvSpPr>
          <p:cNvPr id="100" name="Right Brace 99"/>
          <p:cNvSpPr/>
          <p:nvPr/>
        </p:nvSpPr>
        <p:spPr>
          <a:xfrm>
            <a:off x="6843252" y="1231486"/>
            <a:ext cx="206477" cy="8799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61428" y="2521974"/>
            <a:ext cx="3049088" cy="2310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004687" y="4827629"/>
            <a:ext cx="2382239" cy="3985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Switch OS</a:t>
            </a:r>
            <a:endParaRPr lang="en-US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77092" y="2455296"/>
            <a:ext cx="4302370" cy="369332"/>
            <a:chOff x="5521686" y="2978863"/>
            <a:chExt cx="430237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6792008" y="2978863"/>
              <a:ext cx="303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gNMI + gNOI</a:t>
              </a:r>
              <a:r>
                <a:rPr lang="en-US" i="1" dirty="0"/>
                <a:t> </a:t>
              </a:r>
              <a:r>
                <a:rPr lang="en-US" i="1" dirty="0" smtClean="0"/>
                <a:t>+ </a:t>
              </a:r>
              <a:r>
                <a:rPr lang="en-US" i="1" dirty="0" err="1" smtClean="0"/>
                <a:t>FlowObjectives</a:t>
              </a:r>
              <a:endParaRPr lang="en-US" i="1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521686" y="3163529"/>
              <a:ext cx="1270322" cy="7374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886126" y="53296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600990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6286357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97172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652172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337539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5022911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xmlns="" id="{E78042BD-D787-894A-A629-26C57715E643}"/>
              </a:ext>
            </a:extLst>
          </p:cNvPr>
          <p:cNvSpPr/>
          <p:nvPr/>
        </p:nvSpPr>
        <p:spPr>
          <a:xfrm>
            <a:off x="5099296" y="1300013"/>
            <a:ext cx="2732945" cy="30932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P4Runtime Contract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0943BDF8-0D84-6746-B265-AD2B8015B329}"/>
              </a:ext>
            </a:extLst>
          </p:cNvPr>
          <p:cNvSpPr/>
          <p:nvPr/>
        </p:nvSpPr>
        <p:spPr>
          <a:xfrm>
            <a:off x="4671744" y="981743"/>
            <a:ext cx="3287738" cy="694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867" dirty="0" smtClean="0">
                <a:solidFill>
                  <a:prstClr val="white"/>
                </a:solidFill>
                <a:latin typeface="Calibri" panose="020F0502020204030204"/>
              </a:rPr>
              <a:t>ONOS</a:t>
            </a:r>
            <a:endParaRPr lang="en-US" sz="1867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4" name="Straight Connector 203"/>
          <p:cNvCxnSpPr>
            <a:endCxn id="200" idx="0"/>
          </p:cNvCxnSpPr>
          <p:nvPr/>
        </p:nvCxnSpPr>
        <p:spPr>
          <a:xfrm flipH="1">
            <a:off x="9138139" y="4453468"/>
            <a:ext cx="573725" cy="3759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3918455" y="3384489"/>
            <a:ext cx="4968159" cy="19729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690881" y="1896534"/>
            <a:ext cx="3510241" cy="19227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7449" y="3720392"/>
            <a:ext cx="378608" cy="378608"/>
          </a:xfrm>
          <a:prstGeom prst="rect">
            <a:avLst/>
          </a:prstGeom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5496182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5390266" y="3561849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81314" y="4554218"/>
            <a:ext cx="737702" cy="550697"/>
            <a:chOff x="4712143" y="3216854"/>
            <a:chExt cx="553276" cy="4130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34935" y="4726307"/>
            <a:ext cx="378608" cy="378608"/>
          </a:xfrm>
          <a:prstGeom prst="rect">
            <a:avLst/>
          </a:prstGeom>
          <a:effectLst/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153668" y="4611488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074844" y="4554217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613295" y="4554218"/>
            <a:ext cx="737702" cy="550697"/>
            <a:chOff x="4712143" y="3216854"/>
            <a:chExt cx="553276" cy="41302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998361" y="3720392"/>
            <a:ext cx="378608" cy="378608"/>
          </a:xfrm>
          <a:prstGeom prst="rect">
            <a:avLst/>
          </a:prstGeom>
          <a:effectLst/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6917094" y="3605574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6838271" y="3548303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cxnSp>
        <p:nvCxnSpPr>
          <p:cNvPr id="41" name="Straight Connector 40"/>
          <p:cNvCxnSpPr>
            <a:stCxn id="5" idx="2"/>
            <a:endCxn id="33" idx="0"/>
          </p:cNvCxnSpPr>
          <p:nvPr/>
        </p:nvCxnSpPr>
        <p:spPr>
          <a:xfrm flipH="1">
            <a:off x="4982145" y="4099000"/>
            <a:ext cx="7846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  <a:endCxn id="18" idx="0"/>
          </p:cNvCxnSpPr>
          <p:nvPr/>
        </p:nvCxnSpPr>
        <p:spPr>
          <a:xfrm>
            <a:off x="5766754" y="4099000"/>
            <a:ext cx="676943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  <a:endCxn id="13" idx="0"/>
          </p:cNvCxnSpPr>
          <p:nvPr/>
        </p:nvCxnSpPr>
        <p:spPr>
          <a:xfrm>
            <a:off x="5766754" y="4099000"/>
            <a:ext cx="218340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3" idx="0"/>
            <a:endCxn id="36" idx="2"/>
          </p:cNvCxnSpPr>
          <p:nvPr/>
        </p:nvCxnSpPr>
        <p:spPr>
          <a:xfrm flipV="1">
            <a:off x="4982145" y="4099000"/>
            <a:ext cx="2205521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3" idx="0"/>
            <a:endCxn id="36" idx="2"/>
          </p:cNvCxnSpPr>
          <p:nvPr/>
        </p:nvCxnSpPr>
        <p:spPr>
          <a:xfrm flipH="1" flipV="1">
            <a:off x="7187666" y="4099000"/>
            <a:ext cx="762497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8" idx="0"/>
            <a:endCxn id="36" idx="2"/>
          </p:cNvCxnSpPr>
          <p:nvPr/>
        </p:nvCxnSpPr>
        <p:spPr>
          <a:xfrm flipV="1">
            <a:off x="6443697" y="4099000"/>
            <a:ext cx="743969" cy="5124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64803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66" name="Straight Connector 65"/>
          <p:cNvCxnSpPr>
            <a:stCxn id="65" idx="0"/>
            <a:endCxn id="31" idx="2"/>
          </p:cNvCxnSpPr>
          <p:nvPr/>
        </p:nvCxnSpPr>
        <p:spPr>
          <a:xfrm flipV="1">
            <a:off x="4962687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26355" y="5414726"/>
            <a:ext cx="795768" cy="760401"/>
          </a:xfrm>
          <a:prstGeom prst="rect">
            <a:avLst/>
          </a:prstGeom>
          <a:effectLst/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5EB6ECDF-14CB-AE40-A1F0-02EDA031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28547" y="5414726"/>
            <a:ext cx="795768" cy="760401"/>
          </a:xfrm>
          <a:prstGeom prst="rect">
            <a:avLst/>
          </a:prstGeom>
          <a:effectLst/>
        </p:spPr>
      </p:pic>
      <p:cxnSp>
        <p:nvCxnSpPr>
          <p:cNvPr id="75" name="Straight Connector 74"/>
          <p:cNvCxnSpPr>
            <a:stCxn id="73" idx="0"/>
            <a:endCxn id="16" idx="2"/>
          </p:cNvCxnSpPr>
          <p:nvPr/>
        </p:nvCxnSpPr>
        <p:spPr>
          <a:xfrm flipV="1">
            <a:off x="6424239" y="5104915"/>
            <a:ext cx="0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4" idx="0"/>
            <a:endCxn id="11" idx="2"/>
          </p:cNvCxnSpPr>
          <p:nvPr/>
        </p:nvCxnSpPr>
        <p:spPr>
          <a:xfrm flipV="1">
            <a:off x="7926431" y="5104915"/>
            <a:ext cx="4275" cy="309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1664935" y="2003984"/>
            <a:ext cx="737702" cy="550697"/>
            <a:chOff x="4712143" y="3216854"/>
            <a:chExt cx="553276" cy="41302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1219D0E9-AA20-744C-8231-E13A81D495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6641" y="3276813"/>
            <a:ext cx="378608" cy="378608"/>
          </a:xfrm>
          <a:prstGeom prst="rect">
            <a:avLst/>
          </a:prstGeom>
          <a:effectLst/>
        </p:spPr>
      </p:pic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1501B37F-5396-6642-AF62-3ABFE1F79CC1}"/>
              </a:ext>
            </a:extLst>
          </p:cNvPr>
          <p:cNvSpPr/>
          <p:nvPr/>
        </p:nvSpPr>
        <p:spPr>
          <a:xfrm>
            <a:off x="2875374" y="3161995"/>
            <a:ext cx="580057" cy="164357"/>
          </a:xfrm>
          <a:prstGeom prst="roundRect">
            <a:avLst/>
          </a:prstGeom>
          <a:solidFill>
            <a:srgbClr val="DF8145"/>
          </a:solidFill>
          <a:ln>
            <a:solidFill>
              <a:srgbClr val="DF8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6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D9EAF277-21D5-F444-B81D-F6A75DD0B680}"/>
              </a:ext>
            </a:extLst>
          </p:cNvPr>
          <p:cNvSpPr/>
          <p:nvPr/>
        </p:nvSpPr>
        <p:spPr>
          <a:xfrm>
            <a:off x="2796551" y="3104724"/>
            <a:ext cx="7377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933" dirty="0">
                <a:solidFill>
                  <a:prstClr val="white"/>
                </a:solidFill>
              </a:rPr>
              <a:t>Stratum OS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375642" y="3104725"/>
            <a:ext cx="737702" cy="550697"/>
            <a:chOff x="4712143" y="3216854"/>
            <a:chExt cx="553276" cy="41302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2516887" y="2003984"/>
            <a:ext cx="737702" cy="550697"/>
            <a:chOff x="4712143" y="3216854"/>
            <a:chExt cx="553276" cy="41302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1219D0E9-AA20-744C-8231-E13A81D4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832211" y="3345921"/>
              <a:ext cx="283956" cy="283956"/>
            </a:xfrm>
            <a:prstGeom prst="rect">
              <a:avLst/>
            </a:prstGeom>
            <a:effectLst/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A57A6F15-DAC3-0A47-8549-DD7D49F10183}"/>
                </a:ext>
              </a:extLst>
            </p:cNvPr>
            <p:cNvGrpSpPr/>
            <p:nvPr/>
          </p:nvGrpSpPr>
          <p:grpSpPr>
            <a:xfrm>
              <a:off x="4712143" y="3216854"/>
              <a:ext cx="553276" cy="176924"/>
              <a:chOff x="6030983" y="2714277"/>
              <a:chExt cx="553276" cy="176924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xmlns="" id="{1501B37F-5396-6642-AF62-3ABFE1F79CC1}"/>
                  </a:ext>
                </a:extLst>
              </p:cNvPr>
              <p:cNvSpPr/>
              <p:nvPr/>
            </p:nvSpPr>
            <p:spPr>
              <a:xfrm>
                <a:off x="6090100" y="2757230"/>
                <a:ext cx="435043" cy="123268"/>
              </a:xfrm>
              <a:prstGeom prst="roundRect">
                <a:avLst/>
              </a:prstGeom>
              <a:solidFill>
                <a:srgbClr val="DF8145"/>
              </a:solidFill>
              <a:ln>
                <a:solidFill>
                  <a:srgbClr val="DF81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067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9EAF277-21D5-F444-B81D-F6A75DD0B680}"/>
                  </a:ext>
                </a:extLst>
              </p:cNvPr>
              <p:cNvSpPr/>
              <p:nvPr/>
            </p:nvSpPr>
            <p:spPr>
              <a:xfrm>
                <a:off x="6030983" y="2714277"/>
                <a:ext cx="553276" cy="176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933" dirty="0">
                    <a:solidFill>
                      <a:prstClr val="white"/>
                    </a:solidFill>
                  </a:rPr>
                  <a:t>Stratum OS</a:t>
                </a:r>
              </a:p>
            </p:txBody>
          </p:sp>
        </p:grpSp>
      </p:grpSp>
      <p:cxnSp>
        <p:nvCxnSpPr>
          <p:cNvPr id="104" name="Straight Connector 103"/>
          <p:cNvCxnSpPr>
            <a:stCxn id="82" idx="2"/>
            <a:endCxn id="92" idx="0"/>
          </p:cNvCxnSpPr>
          <p:nvPr/>
        </p:nvCxnSpPr>
        <p:spPr>
          <a:xfrm>
            <a:off x="2014327" y="2554680"/>
            <a:ext cx="115107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2" idx="2"/>
            <a:endCxn id="97" idx="0"/>
          </p:cNvCxnSpPr>
          <p:nvPr/>
        </p:nvCxnSpPr>
        <p:spPr>
          <a:xfrm flipH="1">
            <a:off x="1744491" y="2554680"/>
            <a:ext cx="269836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2"/>
            <a:endCxn id="92" idx="0"/>
          </p:cNvCxnSpPr>
          <p:nvPr/>
        </p:nvCxnSpPr>
        <p:spPr>
          <a:xfrm>
            <a:off x="2866279" y="2554680"/>
            <a:ext cx="299124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7" idx="0"/>
            <a:endCxn id="100" idx="2"/>
          </p:cNvCxnSpPr>
          <p:nvPr/>
        </p:nvCxnSpPr>
        <p:spPr>
          <a:xfrm flipV="1">
            <a:off x="1744491" y="2554680"/>
            <a:ext cx="1121788" cy="607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2" idx="0"/>
            <a:endCxn id="95" idx="2"/>
          </p:cNvCxnSpPr>
          <p:nvPr/>
        </p:nvCxnSpPr>
        <p:spPr>
          <a:xfrm flipV="1">
            <a:off x="17250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5929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Oval 123"/>
          <p:cNvSpPr/>
          <p:nvPr/>
        </p:nvSpPr>
        <p:spPr>
          <a:xfrm>
            <a:off x="12350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8" name="Straight Connector 127"/>
          <p:cNvCxnSpPr>
            <a:stCxn id="123" idx="0"/>
            <a:endCxn id="95" idx="2"/>
          </p:cNvCxnSpPr>
          <p:nvPr/>
        </p:nvCxnSpPr>
        <p:spPr>
          <a:xfrm flipH="1" flipV="1">
            <a:off x="17250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9508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Connector 130"/>
          <p:cNvCxnSpPr>
            <a:stCxn id="95" idx="2"/>
            <a:endCxn id="124" idx="0"/>
          </p:cNvCxnSpPr>
          <p:nvPr/>
        </p:nvCxnSpPr>
        <p:spPr>
          <a:xfrm flipH="1">
            <a:off x="13671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147433" y="3655421"/>
            <a:ext cx="0" cy="241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015353" y="3896976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0" name="Oval 139"/>
          <p:cNvSpPr/>
          <p:nvPr/>
        </p:nvSpPr>
        <p:spPr>
          <a:xfrm>
            <a:off x="2657454" y="390743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1" name="Straight Connector 140"/>
          <p:cNvCxnSpPr/>
          <p:nvPr/>
        </p:nvCxnSpPr>
        <p:spPr>
          <a:xfrm flipH="1" flipV="1">
            <a:off x="3147433" y="3655422"/>
            <a:ext cx="357899" cy="2443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3373252" y="3899779"/>
            <a:ext cx="264161" cy="27093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789535" y="3655422"/>
            <a:ext cx="357899" cy="252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0" idx="2"/>
            <a:endCxn id="36" idx="1"/>
          </p:cNvCxnSpPr>
          <p:nvPr/>
        </p:nvCxnSpPr>
        <p:spPr>
          <a:xfrm>
            <a:off x="2866279" y="2554680"/>
            <a:ext cx="413208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2" idx="2"/>
            <a:endCxn id="5" idx="1"/>
          </p:cNvCxnSpPr>
          <p:nvPr/>
        </p:nvCxnSpPr>
        <p:spPr>
          <a:xfrm>
            <a:off x="2014327" y="2554680"/>
            <a:ext cx="3563123" cy="1355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xmlns="" id="{5133B54D-1E00-6F4D-BC17-B7C0EDA52BD8}"/>
              </a:ext>
            </a:extLst>
          </p:cNvPr>
          <p:cNvSpPr/>
          <p:nvPr/>
        </p:nvSpPr>
        <p:spPr>
          <a:xfrm>
            <a:off x="4708275" y="528047"/>
            <a:ext cx="1073355" cy="4270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Trellis</a:t>
            </a:r>
          </a:p>
        </p:txBody>
      </p:sp>
      <p:cxnSp>
        <p:nvCxnSpPr>
          <p:cNvPr id="166" name="Straight Arrow Connector 165"/>
          <p:cNvCxnSpPr>
            <a:stCxn id="156" idx="2"/>
            <a:endCxn id="102" idx="3"/>
          </p:cNvCxnSpPr>
          <p:nvPr/>
        </p:nvCxnSpPr>
        <p:spPr>
          <a:xfrm flipH="1">
            <a:off x="3175768" y="1609337"/>
            <a:ext cx="3290001" cy="53409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6" idx="2"/>
            <a:endCxn id="92" idx="3"/>
          </p:cNvCxnSpPr>
          <p:nvPr/>
        </p:nvCxnSpPr>
        <p:spPr>
          <a:xfrm flipH="1">
            <a:off x="3455431" y="1609337"/>
            <a:ext cx="3010338" cy="1634837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6" idx="2"/>
            <a:endCxn id="8" idx="0"/>
          </p:cNvCxnSpPr>
          <p:nvPr/>
        </p:nvCxnSpPr>
        <p:spPr>
          <a:xfrm flipH="1">
            <a:off x="5759117" y="1609337"/>
            <a:ext cx="706652" cy="1952512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6" idx="2"/>
            <a:endCxn id="39" idx="0"/>
          </p:cNvCxnSpPr>
          <p:nvPr/>
        </p:nvCxnSpPr>
        <p:spPr>
          <a:xfrm>
            <a:off x="6465769" y="1609337"/>
            <a:ext cx="741353" cy="1938966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56" idx="2"/>
            <a:endCxn id="34" idx="0"/>
          </p:cNvCxnSpPr>
          <p:nvPr/>
        </p:nvCxnSpPr>
        <p:spPr>
          <a:xfrm flipH="1">
            <a:off x="4982146" y="1609337"/>
            <a:ext cx="1483623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56" idx="2"/>
            <a:endCxn id="14" idx="0"/>
          </p:cNvCxnSpPr>
          <p:nvPr/>
        </p:nvCxnSpPr>
        <p:spPr>
          <a:xfrm>
            <a:off x="6465769" y="1609337"/>
            <a:ext cx="1484396" cy="294488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56" idx="2"/>
            <a:endCxn id="18" idx="0"/>
          </p:cNvCxnSpPr>
          <p:nvPr/>
        </p:nvCxnSpPr>
        <p:spPr>
          <a:xfrm flipH="1">
            <a:off x="6443697" y="1609337"/>
            <a:ext cx="22072" cy="3002151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56" idx="2"/>
            <a:endCxn id="97" idx="3"/>
          </p:cNvCxnSpPr>
          <p:nvPr/>
        </p:nvCxnSpPr>
        <p:spPr>
          <a:xfrm flipH="1">
            <a:off x="2034523" y="1609337"/>
            <a:ext cx="4431246" cy="1634838"/>
          </a:xfrm>
          <a:prstGeom prst="straightConnector1">
            <a:avLst/>
          </a:prstGeom>
          <a:ln w="6350">
            <a:solidFill>
              <a:srgbClr val="DF824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Can 199"/>
          <p:cNvSpPr/>
          <p:nvPr/>
        </p:nvSpPr>
        <p:spPr>
          <a:xfrm>
            <a:off x="8927253" y="4753400"/>
            <a:ext cx="421771" cy="3041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1" name="Straight Connector 200"/>
          <p:cNvCxnSpPr>
            <a:stCxn id="200" idx="2"/>
            <a:endCxn id="11" idx="3"/>
          </p:cNvCxnSpPr>
          <p:nvPr/>
        </p:nvCxnSpPr>
        <p:spPr>
          <a:xfrm flipH="1">
            <a:off x="8120010" y="4905462"/>
            <a:ext cx="807244" cy="101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8722137" y="5003829"/>
            <a:ext cx="134023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Metro/Core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98" name="Cloud 197"/>
          <p:cNvSpPr/>
          <p:nvPr/>
        </p:nvSpPr>
        <p:spPr>
          <a:xfrm>
            <a:off x="9288647" y="3588038"/>
            <a:ext cx="1584960" cy="99362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688833" y="4627609"/>
            <a:ext cx="88299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Central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829400" y="2338910"/>
            <a:ext cx="7627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Field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Office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084" y="4785678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50120" y="5124493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60B2167C-9ECA-1F49-951B-C57AAF0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32170" y="5470677"/>
            <a:ext cx="301625" cy="64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TextBox 222"/>
          <p:cNvSpPr txBox="1"/>
          <p:nvPr/>
        </p:nvSpPr>
        <p:spPr>
          <a:xfrm>
            <a:off x="2372812" y="5566054"/>
            <a:ext cx="96507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Base</a:t>
            </a:r>
          </a:p>
          <a:p>
            <a:pPr algn="ctr"/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Stations</a:t>
            </a:r>
          </a:p>
        </p:txBody>
      </p:sp>
      <p:cxnSp>
        <p:nvCxnSpPr>
          <p:cNvPr id="224" name="Straight Connector 223"/>
          <p:cNvCxnSpPr>
            <a:endCxn id="31" idx="1"/>
          </p:cNvCxnSpPr>
          <p:nvPr/>
        </p:nvCxnSpPr>
        <p:spPr>
          <a:xfrm>
            <a:off x="2866279" y="4915611"/>
            <a:ext cx="1907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31" idx="1"/>
          </p:cNvCxnSpPr>
          <p:nvPr/>
        </p:nvCxnSpPr>
        <p:spPr>
          <a:xfrm flipV="1">
            <a:off x="3230569" y="4915611"/>
            <a:ext cx="1542815" cy="36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31" idx="1"/>
          </p:cNvCxnSpPr>
          <p:nvPr/>
        </p:nvCxnSpPr>
        <p:spPr>
          <a:xfrm flipV="1">
            <a:off x="3770764" y="4915611"/>
            <a:ext cx="1002619" cy="7046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80049E9-5718-1A45-B4C6-1851E1ACD413}" vid="{AB6B7CC7-91B7-4C44-A7EB-5D51C610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</Template>
  <TotalTime>68404</TotalTime>
  <Words>1137</Words>
  <Application>Microsoft Macintosh PowerPoint</Application>
  <PresentationFormat>Widescreen</PresentationFormat>
  <Paragraphs>785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Calibri Light</vt:lpstr>
      <vt:lpstr>Consolas</vt:lpstr>
      <vt:lpstr>Gotham Book</vt:lpstr>
      <vt:lpstr>Mangal</vt:lpstr>
      <vt:lpstr>ＭＳ Ｐゴシック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188</cp:revision>
  <dcterms:created xsi:type="dcterms:W3CDTF">2019-12-10T16:47:01Z</dcterms:created>
  <dcterms:modified xsi:type="dcterms:W3CDTF">2020-04-09T20:23:03Z</dcterms:modified>
</cp:coreProperties>
</file>